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oppins"/>
      <p:regular r:id="rId22"/>
      <p:bold r:id="rId23"/>
      <p:italic r:id="rId24"/>
      <p:boldItalic r:id="rId25"/>
    </p:embeddedFont>
    <p:embeddedFont>
      <p:font typeface="Poppins SemiBold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oppins-regular.fntdata"/><Relationship Id="rId21" Type="http://schemas.openxmlformats.org/officeDocument/2006/relationships/slide" Target="slides/slide16.xml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SemiBold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PoppinsSemiBold-italic.fntdata"/><Relationship Id="rId27" Type="http://schemas.openxmlformats.org/officeDocument/2006/relationships/font" Target="fonts/Poppin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6d2813ee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6d2813ee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5e113943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5e113943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6d2813ee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6d2813ee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6d2813ee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6d2813ee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5e113943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5e113943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5e113943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5e113943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5e113943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5e113943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5202f7ea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5202f7ea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5202f7ea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5202f7ea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5202f7ea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5202f7ea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5e113943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5e113943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6d2813e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6d2813e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e113943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e113943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5202f7ea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5202f7ea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5e113943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5e113943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s://firesmartbc.ca/landscaping-hub/plant-program/" TargetMode="External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hyperlink" Target="https://vancouverisland.ctvnews.ca/province-firefighters-encourage-wildfire-mindfulness-with-firesmart-program-on-vancouver-island-1.5868000" TargetMode="External"/><Relationship Id="rId5" Type="http://schemas.openxmlformats.org/officeDocument/2006/relationships/hyperlink" Target="https://globalnews.ca/news/8770910/firesmart-landscaping-program-penticton/" TargetMode="External"/><Relationship Id="rId6" Type="http://schemas.openxmlformats.org/officeDocument/2006/relationships/hyperlink" Target="https://www.cbc.ca/news/canada/british-columbia/communities-urged-to-be-firesmart-1.6428445" TargetMode="External"/><Relationship Id="rId7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hyperlink" Target="https://firesmartbc.ca/landscaping-hub/fire-resistant-plants/" TargetMode="External"/><Relationship Id="rId5" Type="http://schemas.openxmlformats.org/officeDocument/2006/relationships/hyperlink" Target="https://firesmartbc.ca/landscaping-hub/landscaping-tips/" TargetMode="External"/><Relationship Id="rId6" Type="http://schemas.openxmlformats.org/officeDocument/2006/relationships/hyperlink" Target="https://firesmartbc.ca/landscaping-hub/plant-program/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s://firesmartbc.ca/landscaping-hub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5" Type="http://schemas.openxmlformats.org/officeDocument/2006/relationships/hyperlink" Target="https://firesmartbc.ca/landscaping-hub/" TargetMode="External"/><Relationship Id="rId6" Type="http://schemas.openxmlformats.org/officeDocument/2006/relationships/hyperlink" Target="mailto:landscaping@FireSmartBC.c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nPOWaD-rEsB56dtCPI0-adxDCJBEAW0t/view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nPOWaD-rEsB56dtCPI0-adxDCJBEAW0t/view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r2zeiT_jynIB-Ura2CC9gB11YJWGk0ka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63" y="369221"/>
            <a:ext cx="2283929" cy="7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50900" y="2171550"/>
            <a:ext cx="7642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FireSmart Plant &amp; Landscaping Program</a:t>
            </a:r>
            <a:endParaRPr sz="4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6275" y="4181813"/>
            <a:ext cx="2462650" cy="5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0" y="0"/>
            <a:ext cx="9144000" cy="11808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540725" y="344100"/>
            <a:ext cx="573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FireSmart Plant Program</a:t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500" y="273475"/>
            <a:ext cx="497799" cy="6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540725" y="1608375"/>
            <a:ext cx="396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51A3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Participating Stores</a:t>
            </a:r>
            <a:endParaRPr sz="2200">
              <a:solidFill>
                <a:srgbClr val="251A3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540725" y="2431075"/>
            <a:ext cx="39663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  <a:t>We have locations across the province participating in the program. </a:t>
            </a:r>
            <a:endParaRPr>
              <a:solidFill>
                <a:srgbClr val="251A3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1A3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  <a:t>For a list of all participating locations visit </a:t>
            </a:r>
            <a:r>
              <a:rPr b="1" lang="en" u="sng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https://firesmartbc.ca/landscaping-hub/plant-program/</a:t>
            </a:r>
            <a:endParaRPr>
              <a:solidFill>
                <a:srgbClr val="251A3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5">
            <a:alphaModFix/>
          </a:blip>
          <a:srcRect b="0" l="0" r="1632" t="2685"/>
          <a:stretch/>
        </p:blipFill>
        <p:spPr>
          <a:xfrm>
            <a:off x="4659425" y="1608375"/>
            <a:ext cx="4261351" cy="28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0" y="0"/>
            <a:ext cx="9144000" cy="11808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540725" y="344100"/>
            <a:ext cx="5732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FireSmart Plant Program</a:t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500" y="273475"/>
            <a:ext cx="497799" cy="6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817075" y="1593950"/>
            <a:ext cx="308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51A3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News Stories</a:t>
            </a:r>
            <a:endParaRPr sz="2200">
              <a:solidFill>
                <a:srgbClr val="251A3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817075" y="2312800"/>
            <a:ext cx="4152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  <a:t>The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launch of the program in April of 2022 had a wide reach with stories across a variety of news outlets - including </a:t>
            </a: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CTV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Global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, and </a:t>
            </a: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CBC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!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7">
            <a:alphaModFix/>
          </a:blip>
          <a:srcRect b="27293" l="0" r="0" t="0"/>
          <a:stretch/>
        </p:blipFill>
        <p:spPr>
          <a:xfrm>
            <a:off x="4969375" y="1722575"/>
            <a:ext cx="3869826" cy="197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0" y="350"/>
            <a:ext cx="9144000" cy="51435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1208100" y="2171550"/>
            <a:ext cx="672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Landscaping Hub</a:t>
            </a:r>
            <a:endParaRPr sz="4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275" y="4181813"/>
            <a:ext cx="2462650" cy="5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63" y="369221"/>
            <a:ext cx="2283929" cy="7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/>
          <p:nvPr/>
        </p:nvSpPr>
        <p:spPr>
          <a:xfrm>
            <a:off x="0" y="0"/>
            <a:ext cx="9144000" cy="11808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540725" y="344100"/>
            <a:ext cx="573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FireSmart Plant Program</a:t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500" y="273475"/>
            <a:ext cx="497799" cy="6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540725" y="1608375"/>
            <a:ext cx="396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51A3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the hub?</a:t>
            </a:r>
            <a:endParaRPr sz="2200">
              <a:solidFill>
                <a:srgbClr val="251A3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540725" y="2303825"/>
            <a:ext cx="36519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  <a:t>This hub includes:</a:t>
            </a:r>
            <a:endParaRPr>
              <a:solidFill>
                <a:srgbClr val="251A3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1A3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  <a:t>Interactive </a:t>
            </a: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Fire-Resistant Plants tool</a:t>
            </a:r>
            <a: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  <a:t> based on your region</a:t>
            </a:r>
            <a:endParaRPr>
              <a:solidFill>
                <a:srgbClr val="251A3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1A3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  <a:t>Tips on how to create a </a:t>
            </a: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FireSmart landscape</a:t>
            </a:r>
            <a:endParaRPr>
              <a:solidFill>
                <a:srgbClr val="251A3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1A3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  <a:t>Information on the FireSmart </a:t>
            </a: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BC Plant Program.</a:t>
            </a:r>
            <a:endParaRPr>
              <a:solidFill>
                <a:srgbClr val="251A3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5630" y="1926063"/>
            <a:ext cx="4549545" cy="21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4305650" y="4190825"/>
            <a:ext cx="45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8"/>
              </a:rPr>
              <a:t>https://firesmartbc.ca/landscaping-hub/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>
            <a:off x="0" y="350"/>
            <a:ext cx="9144000" cy="51435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1208100" y="2171550"/>
            <a:ext cx="672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Become Involved</a:t>
            </a:r>
            <a:endParaRPr sz="4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275" y="4181813"/>
            <a:ext cx="2462650" cy="5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63" y="369221"/>
            <a:ext cx="2283929" cy="7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/>
          <p:nvPr/>
        </p:nvSpPr>
        <p:spPr>
          <a:xfrm>
            <a:off x="0" y="0"/>
            <a:ext cx="9144000" cy="11808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540725" y="344100"/>
            <a:ext cx="573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FireSmart Plant Program</a:t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500" y="273475"/>
            <a:ext cx="497799" cy="6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563550" y="1564375"/>
            <a:ext cx="801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51A3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participate in the program:</a:t>
            </a:r>
            <a:endParaRPr sz="2200">
              <a:solidFill>
                <a:srgbClr val="251A3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540725" y="2167925"/>
            <a:ext cx="49911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Visit the Landscaping Hub on the FireSmart BC website.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Visit your local participating garden centre and purchase Fire-Resistant plants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Read the landscaping guide (virtual or pdf)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Spread the word to family, friends, and neighbours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Stay up to date with the program through Social Media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Attend a local event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950" y="2167925"/>
            <a:ext cx="3251376" cy="21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 b="13926" l="0" r="0" t="0"/>
          <a:stretch/>
        </p:blipFill>
        <p:spPr>
          <a:xfrm>
            <a:off x="2200900" y="1405074"/>
            <a:ext cx="4742201" cy="272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/>
          <p:nvPr/>
        </p:nvSpPr>
        <p:spPr>
          <a:xfrm>
            <a:off x="0" y="0"/>
            <a:ext cx="9144000" cy="11808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540725" y="344100"/>
            <a:ext cx="5732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FireSmart Plant Program</a:t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5500" y="273475"/>
            <a:ext cx="497799" cy="6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569550" y="4223225"/>
            <a:ext cx="800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1A3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 Learn More Visit: </a:t>
            </a:r>
            <a:r>
              <a:rPr lang="en" sz="1800" u="sng">
                <a:solidFill>
                  <a:schemeClr val="hlink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5"/>
              </a:rPr>
              <a:t>firesmartbc.ca/landscaping-hub</a:t>
            </a:r>
            <a:endParaRPr sz="1800">
              <a:solidFill>
                <a:srgbClr val="251A3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1A3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Or send an email to </a:t>
            </a:r>
            <a:r>
              <a:rPr lang="en" sz="1800" u="sng">
                <a:solidFill>
                  <a:schemeClr val="hlink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6"/>
              </a:rPr>
              <a:t>landscaping@FireSmartBC.ca </a:t>
            </a:r>
            <a:endParaRPr sz="1800">
              <a:solidFill>
                <a:srgbClr val="251A3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FSBC_PlantTag_FinalCut_v3.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350"/>
            <a:ext cx="9144000" cy="51435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1208100" y="2171550"/>
            <a:ext cx="672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About the Program</a:t>
            </a:r>
            <a:endParaRPr sz="4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275" y="4181813"/>
            <a:ext cx="2462650" cy="5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63" y="369221"/>
            <a:ext cx="2283929" cy="7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0" y="0"/>
            <a:ext cx="9144000" cy="11808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540725" y="344100"/>
            <a:ext cx="573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FireSmart Plant Program</a:t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500" y="273475"/>
            <a:ext cx="497799" cy="6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40725" y="1738500"/>
            <a:ext cx="396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51A3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FireSmart BC?</a:t>
            </a:r>
            <a:endParaRPr sz="2200">
              <a:solidFill>
                <a:srgbClr val="251A3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40725" y="2396375"/>
            <a:ext cx="83163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FireSmart BC is a provincial program, based on the FireSmart Canada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model, committed to educating British Columbians on the risks of wildfires.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The program empowers homeowners and communities to mitigate the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impacts of fire through tried and tested solutions. FireSmart BC is overseen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by the BC FireSmart Committee, an organization that consists of key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wildfire management agencies and partners from across the province.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0" y="0"/>
            <a:ext cx="9144000" cy="11808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540725" y="344100"/>
            <a:ext cx="573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FireSmart Plant Program</a:t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500" y="273475"/>
            <a:ext cx="497799" cy="6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540725" y="1738500"/>
            <a:ext cx="721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51A3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the FireSmart BC Landscaping Guide?</a:t>
            </a:r>
            <a:endParaRPr sz="2200">
              <a:solidFill>
                <a:srgbClr val="251A3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540725" y="2396375"/>
            <a:ext cx="83163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The FireSmart BC Landscaping Guide is a must-have resource designed to help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British Columbians make their properties more resilient to wildfire. This handy guide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provides homeowners and renters with clear information and proven practices for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managing their lawns, plants, and gardens in the most FireSmart way possible. The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guide outlines a comprehensive list of species, property layout options, and plant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maintenance practices that reduce risk to communities from a variety of natural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hazards. It additionally provides recommendations on choosing plants that will help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conserve water, attract pollinators and that are native to our local ecosystem.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 title="FSBC_PlantTag_FinalCut_v3.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0"/>
            <a:ext cx="9144000" cy="11808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540725" y="344100"/>
            <a:ext cx="573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FireSmart Plant Program</a:t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500" y="273475"/>
            <a:ext cx="497799" cy="63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463" y="1562250"/>
            <a:ext cx="5073075" cy="311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025" y="1608375"/>
            <a:ext cx="4224712" cy="281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/>
          <p:nvPr/>
        </p:nvSpPr>
        <p:spPr>
          <a:xfrm>
            <a:off x="0" y="0"/>
            <a:ext cx="9144000" cy="11808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540725" y="344100"/>
            <a:ext cx="5732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FireSmart Plant Program</a:t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5500" y="273475"/>
            <a:ext cx="497799" cy="6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540725" y="1608375"/>
            <a:ext cx="3966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51A3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the Plant Program?</a:t>
            </a:r>
            <a:endParaRPr sz="2200">
              <a:solidFill>
                <a:srgbClr val="251A3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540725" y="2431075"/>
            <a:ext cx="39663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 simple, visual way to showcase which plants are considered more fire-resistant at the point of purchase!</a:t>
            </a:r>
            <a:endParaRPr>
              <a:solidFill>
                <a:srgbClr val="251A3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>
            <a:off x="0" y="0"/>
            <a:ext cx="9144000" cy="1180800"/>
          </a:xfrm>
          <a:prstGeom prst="rect">
            <a:avLst/>
          </a:prstGeom>
          <a:solidFill>
            <a:srgbClr val="251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540725" y="344100"/>
            <a:ext cx="573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FireSmart Plant Program</a:t>
            </a:r>
            <a:endParaRPr sz="2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500" y="273475"/>
            <a:ext cx="497799" cy="6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540725" y="1608375"/>
            <a:ext cx="3966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51A3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the Plant Program?</a:t>
            </a:r>
            <a:endParaRPr sz="2200">
              <a:solidFill>
                <a:srgbClr val="251A3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540725" y="2431075"/>
            <a:ext cx="39663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  <a:t>Launched as a pilot program in the Spring of 2021 at two Art Knapp </a:t>
            </a:r>
            <a: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  <a:t>garden centres in Kamloops and Prince George. </a:t>
            </a:r>
            <a:b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>
                <a:solidFill>
                  <a:srgbClr val="251A35"/>
                </a:solidFill>
                <a:latin typeface="Poppins"/>
                <a:ea typeface="Poppins"/>
                <a:cs typeface="Poppins"/>
                <a:sym typeface="Poppins"/>
              </a:rPr>
              <a:t>Feedback from both garden centres and the public was overwhelmingly positive, resulting in a province wide roll out in 2022 with over 30 participating stores!</a:t>
            </a:r>
            <a:endParaRPr>
              <a:solidFill>
                <a:srgbClr val="251A3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" name="Google Shape;121;p21" title="FireSmart BC + Art Knapp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2425" y="1682225"/>
            <a:ext cx="4332175" cy="3249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