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Lst>
  <p:notesMasterIdLst>
    <p:notesMasterId r:id="rId54"/>
  </p:notesMasterIdLst>
  <p:sldIdLst>
    <p:sldId id="256" r:id="rId18"/>
    <p:sldId id="257" r:id="rId19"/>
    <p:sldId id="258" r:id="rId20"/>
    <p:sldId id="260" r:id="rId21"/>
    <p:sldId id="261" r:id="rId22"/>
    <p:sldId id="262" r:id="rId23"/>
    <p:sldId id="263" r:id="rId24"/>
    <p:sldId id="259" r:id="rId25"/>
    <p:sldId id="265" r:id="rId26"/>
    <p:sldId id="267" r:id="rId27"/>
    <p:sldId id="268" r:id="rId28"/>
    <p:sldId id="269" r:id="rId29"/>
    <p:sldId id="272" r:id="rId30"/>
    <p:sldId id="271" r:id="rId31"/>
    <p:sldId id="273" r:id="rId32"/>
    <p:sldId id="279" r:id="rId33"/>
    <p:sldId id="294" r:id="rId34"/>
    <p:sldId id="304" r:id="rId35"/>
    <p:sldId id="295" r:id="rId36"/>
    <p:sldId id="296" r:id="rId37"/>
    <p:sldId id="297" r:id="rId38"/>
    <p:sldId id="298" r:id="rId39"/>
    <p:sldId id="299" r:id="rId40"/>
    <p:sldId id="300" r:id="rId41"/>
    <p:sldId id="303" r:id="rId42"/>
    <p:sldId id="301" r:id="rId43"/>
    <p:sldId id="302" r:id="rId44"/>
    <p:sldId id="305" r:id="rId45"/>
    <p:sldId id="307" r:id="rId46"/>
    <p:sldId id="281" r:id="rId47"/>
    <p:sldId id="274" r:id="rId48"/>
    <p:sldId id="276" r:id="rId49"/>
    <p:sldId id="277" r:id="rId50"/>
    <p:sldId id="309" r:id="rId51"/>
    <p:sldId id="310" r:id="rId52"/>
    <p:sldId id="30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348" autoAdjust="0"/>
  </p:normalViewPr>
  <p:slideViewPr>
    <p:cSldViewPr>
      <p:cViewPr varScale="1">
        <p:scale>
          <a:sx n="92" d="100"/>
          <a:sy n="92" d="100"/>
        </p:scale>
        <p:origin x="2200" y="192"/>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51431-097D-474D-9359-CBE904E9BA9E}" type="datetimeFigureOut">
              <a:rPr lang="en-CA" smtClean="0"/>
              <a:t>2020-02-28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41E26-E40F-496D-AE0B-79D5DD19EC83}" type="slidenum">
              <a:rPr lang="en-CA" smtClean="0"/>
              <a:t>‹#›</a:t>
            </a:fld>
            <a:endParaRPr lang="en-CA"/>
          </a:p>
        </p:txBody>
      </p:sp>
    </p:spTree>
    <p:extLst>
      <p:ext uri="{BB962C8B-B14F-4D97-AF65-F5344CB8AC3E}">
        <p14:creationId xmlns:p14="http://schemas.microsoft.com/office/powerpoint/2010/main" val="272175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sz="1100" b="1" dirty="0"/>
              <a:t>Notes</a:t>
            </a:r>
            <a:r>
              <a:rPr lang="en-CA" sz="1100" b="1" baseline="0" dirty="0"/>
              <a:t> for presenter: </a:t>
            </a:r>
          </a:p>
          <a:p>
            <a:pPr marL="171450" indent="-171450">
              <a:spcAft>
                <a:spcPts val="600"/>
              </a:spcAft>
              <a:buFont typeface="Arial" panose="020B0604020202020204" pitchFamily="34" charset="0"/>
              <a:buChar char="•"/>
            </a:pPr>
            <a:r>
              <a:rPr lang="en-CA" sz="1100" baseline="0" dirty="0"/>
              <a:t>Please do not change the messaging in this presentation except to add the community name, location, date or other pertinent event details you may have to Slide 2 as well as your contact information at the end of the presentation.</a:t>
            </a:r>
          </a:p>
          <a:p>
            <a:pPr marL="171450" indent="-171450">
              <a:spcAft>
                <a:spcPts val="600"/>
              </a:spcAft>
              <a:buFont typeface="Arial" panose="020B0604020202020204" pitchFamily="34" charset="0"/>
              <a:buChar char="•"/>
            </a:pPr>
            <a:r>
              <a:rPr lang="en-CA" sz="1100" baseline="0" dirty="0"/>
              <a:t>You may remove slides that are not relevant to your audience or add slides that cover topics specific to your presentation that do not address general FireSmart messaging.</a:t>
            </a:r>
          </a:p>
          <a:p>
            <a:pPr marL="171450" indent="-171450">
              <a:spcAft>
                <a:spcPts val="600"/>
              </a:spcAft>
              <a:buFont typeface="Arial" panose="020B0604020202020204" pitchFamily="34" charset="0"/>
              <a:buChar char="•"/>
            </a:pPr>
            <a:r>
              <a:rPr lang="en-CA" sz="1100" baseline="0" dirty="0"/>
              <a:t>If there is a topic that you would like to see added please contact info@firesmartbc.ca</a:t>
            </a:r>
          </a:p>
          <a:p>
            <a:pPr marL="171450" indent="-171450">
              <a:buFont typeface="Arial" panose="020B0604020202020204" pitchFamily="34" charset="0"/>
              <a:buChar char="•"/>
            </a:pPr>
            <a:endParaRPr lang="en-CA" baseline="0" dirty="0"/>
          </a:p>
          <a:p>
            <a:endParaRPr lang="en-CA" baseline="0" dirty="0"/>
          </a:p>
        </p:txBody>
      </p:sp>
      <p:sp>
        <p:nvSpPr>
          <p:cNvPr id="4" name="Slide Number Placeholder 3"/>
          <p:cNvSpPr>
            <a:spLocks noGrp="1"/>
          </p:cNvSpPr>
          <p:nvPr>
            <p:ph type="sldNum" sz="quarter" idx="10"/>
          </p:nvPr>
        </p:nvSpPr>
        <p:spPr/>
        <p:txBody>
          <a:bodyPr/>
          <a:lstStyle/>
          <a:p>
            <a:fld id="{F9841E26-E40F-496D-AE0B-79D5DD19EC83}" type="slidenum">
              <a:rPr lang="en-CA" smtClean="0"/>
              <a:t>1</a:t>
            </a:fld>
            <a:endParaRPr lang="en-CA"/>
          </a:p>
        </p:txBody>
      </p:sp>
    </p:spTree>
    <p:extLst>
      <p:ext uri="{BB962C8B-B14F-4D97-AF65-F5344CB8AC3E}">
        <p14:creationId xmlns:p14="http://schemas.microsoft.com/office/powerpoint/2010/main" val="202828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10</a:t>
            </a:fld>
            <a:endParaRPr lang="en-CA"/>
          </a:p>
        </p:txBody>
      </p:sp>
    </p:spTree>
    <p:extLst>
      <p:ext uri="{BB962C8B-B14F-4D97-AF65-F5344CB8AC3E}">
        <p14:creationId xmlns:p14="http://schemas.microsoft.com/office/powerpoint/2010/main" val="423098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CA" sz="1100" dirty="0">
                <a:latin typeface="+mn-lt"/>
                <a:cs typeface="Arial" pitchFamily="34" charset="0"/>
              </a:rPr>
              <a:t>SO, WHAT is a Wildland Urban Interface</a:t>
            </a:r>
            <a:r>
              <a:rPr lang="en-CA" sz="1100" baseline="0" dirty="0">
                <a:latin typeface="+mn-lt"/>
                <a:cs typeface="Arial" pitchFamily="34" charset="0"/>
              </a:rPr>
              <a:t> (WUI)</a:t>
            </a:r>
            <a:r>
              <a:rPr lang="en-CA" sz="1100" dirty="0">
                <a:latin typeface="+mn-lt"/>
                <a:cs typeface="Arial" pitchFamily="34" charset="0"/>
              </a:rPr>
              <a:t> </a:t>
            </a:r>
            <a:r>
              <a:rPr lang="en-CA" sz="1100" b="0" u="none" dirty="0">
                <a:latin typeface="+mn-lt"/>
                <a:cs typeface="Arial" pitchFamily="34" charset="0"/>
              </a:rPr>
              <a:t>fire</a:t>
            </a:r>
            <a:r>
              <a:rPr lang="en-CA" sz="1100" dirty="0">
                <a:latin typeface="+mn-lt"/>
                <a:cs typeface="Arial" pitchFamily="34" charset="0"/>
              </a:rPr>
              <a:t>?</a:t>
            </a:r>
          </a:p>
          <a:p>
            <a:pPr marL="168631" indent="-168631">
              <a:lnSpc>
                <a:spcPct val="150000"/>
              </a:lnSpc>
              <a:buFontTx/>
              <a:buChar char="-"/>
            </a:pPr>
            <a:r>
              <a:rPr lang="en-CA" sz="1100" dirty="0">
                <a:latin typeface="+mn-lt"/>
                <a:cs typeface="Arial" pitchFamily="34" charset="0"/>
              </a:rPr>
              <a:t>A WUI fire is where the fuel being consumed by a wildfire changes from wildland to urban fuel. </a:t>
            </a:r>
          </a:p>
          <a:p>
            <a:pPr marL="168631" indent="-168631">
              <a:lnSpc>
                <a:spcPct val="150000"/>
              </a:lnSpc>
              <a:buFontTx/>
              <a:buChar char="-"/>
            </a:pPr>
            <a:r>
              <a:rPr lang="en-CA" sz="1100" dirty="0">
                <a:latin typeface="+mn-lt"/>
                <a:cs typeface="Arial" pitchFamily="34" charset="0"/>
              </a:rPr>
              <a:t>It does not matter to a fire, </a:t>
            </a:r>
            <a:r>
              <a:rPr lang="en-CA" sz="1100" u="sng" dirty="0">
                <a:latin typeface="+mn-lt"/>
                <a:cs typeface="Arial" pitchFamily="34" charset="0"/>
              </a:rPr>
              <a:t>it’s all fuel</a:t>
            </a:r>
            <a:r>
              <a:rPr lang="en-CA" sz="1100" dirty="0">
                <a:latin typeface="+mn-lt"/>
                <a:cs typeface="Arial" pitchFamily="34" charset="0"/>
              </a:rPr>
              <a:t>! But it does matter to us!</a:t>
            </a:r>
          </a:p>
          <a:p>
            <a:pPr marL="168631" indent="-168631">
              <a:lnSpc>
                <a:spcPct val="150000"/>
              </a:lnSpc>
              <a:buFontTx/>
              <a:buChar char="-"/>
            </a:pPr>
            <a:r>
              <a:rPr lang="en-CA" sz="1100" dirty="0">
                <a:latin typeface="+mn-lt"/>
                <a:cs typeface="Arial" pitchFamily="34" charset="0"/>
              </a:rPr>
              <a:t>A WUI fire occurs when wildland fire embers or flames contact the ignitable parts of a structure. </a:t>
            </a:r>
          </a:p>
          <a:p>
            <a:pPr marL="168631" indent="-168631">
              <a:lnSpc>
                <a:spcPct val="150000"/>
              </a:lnSpc>
              <a:buFontTx/>
              <a:buChar char="-"/>
            </a:pPr>
            <a:r>
              <a:rPr lang="en-CA" sz="1100" dirty="0">
                <a:latin typeface="+mn-lt"/>
                <a:cs typeface="Arial" pitchFamily="34" charset="0"/>
              </a:rPr>
              <a:t>Note that the trees surrounding this home are not burning, but the home is. How could that be – in the midst of an intense forest fire?</a:t>
            </a:r>
            <a:endParaRPr lang="en-CA" sz="1100" dirty="0">
              <a:solidFill>
                <a:srgbClr val="FF0000"/>
              </a:solidFill>
              <a:latin typeface="+mn-lt"/>
              <a:cs typeface="Arial" pitchFamily="34" charset="0"/>
            </a:endParaRPr>
          </a:p>
          <a:p>
            <a:endParaRPr lang="en-CA" dirty="0">
              <a:latin typeface="+mn-lt"/>
            </a:endParaRPr>
          </a:p>
        </p:txBody>
      </p:sp>
      <p:sp>
        <p:nvSpPr>
          <p:cNvPr id="4" name="Slide Number Placeholder 3"/>
          <p:cNvSpPr>
            <a:spLocks noGrp="1"/>
          </p:cNvSpPr>
          <p:nvPr>
            <p:ph type="sldNum" sz="quarter" idx="10"/>
          </p:nvPr>
        </p:nvSpPr>
        <p:spPr/>
        <p:txBody>
          <a:bodyPr/>
          <a:lstStyle/>
          <a:p>
            <a:fld id="{F9841E26-E40F-496D-AE0B-79D5DD19EC83}" type="slidenum">
              <a:rPr lang="en-CA" smtClean="0"/>
              <a:t>11</a:t>
            </a:fld>
            <a:endParaRPr lang="en-CA"/>
          </a:p>
        </p:txBody>
      </p:sp>
    </p:spTree>
    <p:extLst>
      <p:ext uri="{BB962C8B-B14F-4D97-AF65-F5344CB8AC3E}">
        <p14:creationId xmlns:p14="http://schemas.microsoft.com/office/powerpoint/2010/main" val="423098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sz="1100" dirty="0"/>
              <a:t>This is the WUI disaster sequence. The pattern of how wildfires turn into urban disasters is well known and documented. This diagram shows how a catastrophic wildfire disaster occurs in which numerous homes are lost. </a:t>
            </a:r>
          </a:p>
          <a:p>
            <a:endParaRPr lang="en-CA" sz="1100" kern="1200" dirty="0">
              <a:solidFill>
                <a:schemeClr val="tx1"/>
              </a:solidFill>
              <a:latin typeface="+mn-lt"/>
              <a:ea typeface="+mn-ea"/>
              <a:cs typeface="+mn-cs"/>
            </a:endParaRPr>
          </a:p>
          <a:p>
            <a:r>
              <a:rPr lang="en-CA" sz="1100" kern="1200" dirty="0">
                <a:solidFill>
                  <a:schemeClr val="tx1"/>
                </a:solidFill>
                <a:latin typeface="+mn-lt"/>
                <a:ea typeface="+mn-ea"/>
                <a:cs typeface="+mn-cs"/>
              </a:rPr>
              <a:t>In order to break the cycle and prevent future disasters we need to address the point where the wildfire event makes the transition from forest fuel to structural fuels in the WUI, that is by preventing the ignition of homes, and this is where FireSmart comes into play.</a:t>
            </a:r>
          </a:p>
          <a:p>
            <a:endParaRPr lang="en-CA" sz="1100" kern="1200" dirty="0">
              <a:solidFill>
                <a:schemeClr val="tx1"/>
              </a:solidFill>
              <a:latin typeface="+mn-lt"/>
              <a:ea typeface="+mn-ea"/>
              <a:cs typeface="Arial" pitchFamily="34" charset="0"/>
            </a:endParaRPr>
          </a:p>
          <a:p>
            <a:r>
              <a:rPr lang="en-CA" sz="1100" kern="1200" dirty="0">
                <a:solidFill>
                  <a:schemeClr val="tx1"/>
                </a:solidFill>
                <a:latin typeface="+mn-lt"/>
                <a:ea typeface="+mn-ea"/>
                <a:cs typeface="Arial" pitchFamily="34" charset="0"/>
              </a:rPr>
              <a:t>“If a home does not ignite, it cannot burn… If homes don’t burn, then there is no disaster” – Jack Cohen</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12</a:t>
            </a:fld>
            <a:endParaRPr lang="en-CA"/>
          </a:p>
        </p:txBody>
      </p:sp>
    </p:spTree>
    <p:extLst>
      <p:ext uri="{BB962C8B-B14F-4D97-AF65-F5344CB8AC3E}">
        <p14:creationId xmlns:p14="http://schemas.microsoft.com/office/powerpoint/2010/main" val="39245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FireSmart is a brand owned by FireSmart Canada that includes a comprehensive set of tools and guidance on how to undertake and implement community-based wildfire prevention and mitigation initiatives.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FireSmart is based on the premise of shared responsibility and promoting integration and collaboration on wildfire prevention and mitigation. It is founded on seven disciplines that are under the responsibility or mandate of different organizations and/or levels of government.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Leadership and cooperation between the responsible agencies is necessary to fully realize the benefits of implementing FireSmart principles. </a:t>
            </a:r>
          </a:p>
          <a:p>
            <a:endParaRPr lang="en-CA"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i="1" dirty="0"/>
              <a:t>VIDEO:  To play the FireSmart Video: https://firesmartbc.ca/resource/why-firesmart/</a:t>
            </a:r>
          </a:p>
          <a:p>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13</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science behind the FireSmart principles is</a:t>
            </a:r>
            <a:r>
              <a:rPr lang="en-CA" baseline="0" dirty="0"/>
              <a:t> indisputable.  </a:t>
            </a:r>
            <a:endParaRPr lang="en-CA"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14</a:t>
            </a:fld>
            <a:endParaRPr lang="en-CA"/>
          </a:p>
        </p:txBody>
      </p:sp>
    </p:spTree>
    <p:extLst>
      <p:ext uri="{BB962C8B-B14F-4D97-AF65-F5344CB8AC3E}">
        <p14:creationId xmlns:p14="http://schemas.microsoft.com/office/powerpoint/2010/main" val="265413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FireSmart utilizes</a:t>
            </a:r>
            <a:r>
              <a:rPr lang="en-CA" sz="1100" baseline="0" dirty="0"/>
              <a:t> seven disciplines. In order to ensure that communities are as prepared as possible for the eventuality of wildfire, they need to consider each of the seven disciplines.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0" baseline="0" dirty="0"/>
              <a:t>The definition of the FireSmart disciplines are: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a:t>Education:</a:t>
            </a:r>
            <a:r>
              <a:rPr lang="en-CA" sz="1100" b="1" baseline="0" dirty="0"/>
              <a:t> </a:t>
            </a:r>
            <a:r>
              <a:rPr lang="en-CA" sz="1100" dirty="0"/>
              <a:t>Raising awareness of wildfire risks while teaching about prevention and mitigation.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Vegetation m</a:t>
            </a:r>
            <a:r>
              <a:rPr lang="en-CA" sz="1100" b="1" baseline="0" dirty="0"/>
              <a:t>anagement: </a:t>
            </a:r>
            <a:r>
              <a:rPr lang="en-CA" sz="1100" dirty="0"/>
              <a:t>Managing fuels on the landscape through effective treatments using the best available science.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baseline="0" dirty="0"/>
              <a:t>Emergency Planning: </a:t>
            </a:r>
            <a:r>
              <a:rPr lang="en-CA" sz="1100" dirty="0"/>
              <a:t>Participating and encouraging emergency planning by combining local knowledge with expertise in wildfire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baseline="0" dirty="0"/>
              <a:t>Cross-training: </a:t>
            </a:r>
            <a:r>
              <a:rPr lang="en-CA" sz="1100" dirty="0"/>
              <a:t>Participating</a:t>
            </a:r>
            <a:r>
              <a:rPr lang="en-CA" sz="1100" baseline="0" dirty="0"/>
              <a:t> </a:t>
            </a:r>
            <a:r>
              <a:rPr lang="en-CA" sz="1100" dirty="0"/>
              <a:t>and promoting cross-training opportunities that support the delivery of the </a:t>
            </a:r>
            <a:r>
              <a:rPr lang="en-CA" sz="1100" dirty="0" err="1"/>
              <a:t>FireSmart</a:t>
            </a:r>
            <a:r>
              <a:rPr lang="en-CA" sz="1100" dirty="0"/>
              <a:t> program.  For example, training with fire departments to improve fighting fires in the Wildland Urban Interface.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Interagency Cooperation:</a:t>
            </a:r>
            <a:r>
              <a:rPr lang="en-CA" sz="1100" b="1" baseline="0" dirty="0"/>
              <a:t> </a:t>
            </a:r>
            <a:r>
              <a:rPr lang="en-CA" sz="1100" dirty="0"/>
              <a:t>Promoting collaboration between government departments and the different levels of government to better support wildfire preparedness, prevention, response, and recovery. </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dirty="0"/>
              <a:t>Development</a:t>
            </a:r>
            <a:r>
              <a:rPr lang="en-CA" sz="1100" b="1" baseline="0" dirty="0"/>
              <a:t> considerations: </a:t>
            </a:r>
            <a:r>
              <a:rPr lang="en-CA" sz="1100" b="0" baseline="0" dirty="0"/>
              <a:t>Using b</a:t>
            </a:r>
            <a:r>
              <a:rPr lang="en-CA" sz="1100" dirty="0"/>
              <a:t>est available science and technology to promote effective local government and land use planning that supports  community wildfire resiliency and infrastructure survivability.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t>Legislation</a:t>
            </a:r>
            <a:r>
              <a:rPr lang="en-CA" sz="1100" b="1" baseline="0" dirty="0"/>
              <a:t> and planning: </a:t>
            </a:r>
            <a:r>
              <a:rPr lang="en-CA" sz="1100" b="0" baseline="0" dirty="0"/>
              <a:t>Development </a:t>
            </a:r>
            <a:r>
              <a:rPr lang="en-CA" sz="1100" dirty="0"/>
              <a:t>of policy and legislation related to: forestry management practices; integrated land use planning; compliance and enforcement programs; and legal orders.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i="1" dirty="0"/>
              <a:t>Can show</a:t>
            </a:r>
            <a:r>
              <a:rPr lang="en-CA" sz="1200" b="1" i="1" baseline="0" dirty="0"/>
              <a:t> the Disciplines Overview video here –  https://firesmartbc.ca/resource/firesmart-disciplines-overview/</a:t>
            </a:r>
            <a:endParaRPr lang="en-CA" b="1" i="1"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16</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CA" altLang="en-US" sz="1100" dirty="0"/>
              <a:t>Wildfire is a threat to our community and its neighbourhoods. </a:t>
            </a:r>
          </a:p>
          <a:p>
            <a:pPr>
              <a:lnSpc>
                <a:spcPct val="110000"/>
              </a:lnSpc>
            </a:pPr>
            <a:r>
              <a:rPr lang="en-CA" altLang="en-US" sz="1100" dirty="0"/>
              <a:t>This threat cannot be solved by bringing in more firefighters or more equipment. </a:t>
            </a:r>
          </a:p>
          <a:p>
            <a:pPr>
              <a:lnSpc>
                <a:spcPct val="110000"/>
              </a:lnSpc>
            </a:pPr>
            <a:r>
              <a:rPr lang="en-CA" altLang="en-US" sz="1100" dirty="0"/>
              <a:t>Solving the problem depends on what happens </a:t>
            </a:r>
            <a:r>
              <a:rPr lang="en-CA" altLang="en-US" sz="1100" b="1" dirty="0"/>
              <a:t>BEFORE</a:t>
            </a:r>
            <a:r>
              <a:rPr lang="en-CA" altLang="en-US" sz="1100" dirty="0"/>
              <a:t> the fire occurs and in our own </a:t>
            </a:r>
            <a:r>
              <a:rPr lang="en-CA" altLang="en-US" sz="1100" b="1" dirty="0"/>
              <a:t>BACKYARDS.</a:t>
            </a:r>
            <a:endParaRPr lang="en-CA" sz="1100"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n-lt"/>
                <a:ea typeface="+mn-ea"/>
                <a:cs typeface="+mn-cs"/>
              </a:rPr>
              <a:t>4% survival in homes with flammable roof, no treatment and no defensive action</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n-lt"/>
                <a:ea typeface="+mn-ea"/>
                <a:cs typeface="+mn-cs"/>
              </a:rPr>
              <a:t>20% survival of homes with flammable roof</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n-lt"/>
                <a:ea typeface="+mn-ea"/>
                <a:cs typeface="+mn-cs"/>
              </a:rPr>
              <a:t>70% survival of homes with non-flammable roof</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mn-lt"/>
                <a:ea typeface="+mn-ea"/>
                <a:cs typeface="+mn-cs"/>
              </a:rPr>
              <a:t>90% survival if 10 </a:t>
            </a:r>
            <a:r>
              <a:rPr kumimoji="0" lang="en-US" sz="1100" b="0" i="0" u="none" strike="noStrike" kern="1200" cap="none" spc="0" normalizeH="0" baseline="0" noProof="0" dirty="0" err="1">
                <a:ln>
                  <a:noFill/>
                </a:ln>
                <a:effectLst/>
                <a:uLnTx/>
                <a:uFillTx/>
                <a:latin typeface="+mn-lt"/>
                <a:ea typeface="+mn-ea"/>
                <a:cs typeface="+mn-cs"/>
              </a:rPr>
              <a:t>metres</a:t>
            </a:r>
            <a:r>
              <a:rPr kumimoji="0" lang="en-US" sz="1100" b="0" i="0" u="none" strike="noStrike" kern="1200" cap="none" spc="0" normalizeH="0" baseline="0" noProof="0" dirty="0">
                <a:ln>
                  <a:noFill/>
                </a:ln>
                <a:effectLst/>
                <a:uLnTx/>
                <a:uFillTx/>
                <a:latin typeface="+mn-lt"/>
                <a:ea typeface="+mn-ea"/>
                <a:cs typeface="+mn-cs"/>
              </a:rPr>
              <a:t> (Zone 1) or more of vegetation is treated</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The main focus to</a:t>
            </a:r>
            <a:r>
              <a:rPr lang="en-CA" sz="1100" baseline="0" dirty="0"/>
              <a:t> reduce WUI wildfire disasters is within the home ignition zone, which is the home plus four priority zones extending outward from the structure, as shown in this image.</a:t>
            </a:r>
          </a:p>
          <a:p>
            <a:endParaRPr lang="en-CA" sz="1100" dirty="0"/>
          </a:p>
          <a:p>
            <a:pPr marL="0" marR="0" lvl="0" indent="0" defTabSz="914400" eaLnBrk="1" fontAlgn="auto" latinLnBrk="0" hangingPunct="1">
              <a:lnSpc>
                <a:spcPct val="100000"/>
              </a:lnSpc>
              <a:spcBef>
                <a:spcPts val="0"/>
              </a:spcBef>
              <a:spcAft>
                <a:spcPts val="1200"/>
              </a:spcAft>
              <a:buClrTx/>
              <a:buSzTx/>
              <a:buFontTx/>
              <a:buNone/>
              <a:tabLst/>
              <a:defRPr/>
            </a:pPr>
            <a:r>
              <a:rPr kumimoji="0" lang="en-CA" sz="1100" b="1" i="0" u="none" strike="noStrike" kern="0" cap="none" spc="0" normalizeH="0" baseline="0" noProof="0" dirty="0">
                <a:ln>
                  <a:noFill/>
                </a:ln>
                <a:effectLst/>
                <a:uLnTx/>
                <a:uFillTx/>
              </a:rPr>
              <a:t>The goal is to protect homes from:</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0" cap="none" spc="0" normalizeH="0" baseline="0" noProof="0" dirty="0">
                <a:ln>
                  <a:noFill/>
                </a:ln>
                <a:effectLst/>
                <a:uLnTx/>
                <a:uFillTx/>
              </a:rPr>
              <a:t>convective heat or direct flame</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0" cap="none" spc="0" normalizeH="0" baseline="0" noProof="0" dirty="0">
                <a:ln>
                  <a:noFill/>
                </a:ln>
                <a:effectLst/>
                <a:uLnTx/>
                <a:uFillTx/>
              </a:rPr>
              <a:t>radiant heat from the flame front or from other homes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0" cap="none" spc="0" normalizeH="0" baseline="0" noProof="0" dirty="0">
                <a:ln>
                  <a:noFill/>
                </a:ln>
                <a:effectLst/>
                <a:uLnTx/>
                <a:uFillTx/>
              </a:rPr>
              <a:t>embers </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19</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It’s time to get FireSmart about wildfires in BC</a:t>
            </a:r>
          </a:p>
          <a:p>
            <a:r>
              <a:rPr lang="en-CA" sz="1100" dirty="0"/>
              <a:t>Your</a:t>
            </a:r>
            <a:r>
              <a:rPr lang="en-CA" sz="1100" baseline="0" dirty="0"/>
              <a:t> community might not be ready to face this year’s wildfires. This presentation will help you be prepared.</a:t>
            </a:r>
          </a:p>
          <a:p>
            <a:endParaRPr lang="en-CA" sz="1100" baseline="0" dirty="0"/>
          </a:p>
          <a:p>
            <a:r>
              <a:rPr lang="en-CA" sz="1100" b="1" i="1" baseline="0" dirty="0"/>
              <a:t>Insert the details relevant to your presentation “community name, location, date” for example</a:t>
            </a:r>
          </a:p>
          <a:p>
            <a:endParaRPr lang="en-CA" sz="1100" b="1" i="1" baseline="0" dirty="0"/>
          </a:p>
          <a:p>
            <a:r>
              <a:rPr lang="en-CA" sz="1100" b="1" i="1" dirty="0"/>
              <a:t>VIDEO:  To play the FireSmart Video: https://firesmartbc.ca/resource/why-firesmart/</a:t>
            </a:r>
          </a:p>
        </p:txBody>
      </p:sp>
      <p:sp>
        <p:nvSpPr>
          <p:cNvPr id="4" name="Slide Number Placeholder 3"/>
          <p:cNvSpPr>
            <a:spLocks noGrp="1"/>
          </p:cNvSpPr>
          <p:nvPr>
            <p:ph type="sldNum" sz="quarter" idx="10"/>
          </p:nvPr>
        </p:nvSpPr>
        <p:spPr/>
        <p:txBody>
          <a:bodyPr/>
          <a:lstStyle/>
          <a:p>
            <a:fld id="{F9841E26-E40F-496D-AE0B-79D5DD19EC83}" type="slidenum">
              <a:rPr lang="en-CA" smtClean="0"/>
              <a:t>2</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Avoid planting coniferous trees (cones and needles) as they are highly flammable and should not be within 10 metres of your home.</a:t>
            </a:r>
          </a:p>
          <a:p>
            <a:endParaRPr lang="en-CA" sz="1100" dirty="0"/>
          </a:p>
          <a:p>
            <a:pPr>
              <a:spcAft>
                <a:spcPts val="600"/>
              </a:spcAft>
            </a:pPr>
            <a:r>
              <a:rPr lang="en-CA" sz="1100" dirty="0"/>
              <a:t>Trees to plant are deciduous (leafy) trees that are resistant to wildfire. They include:</a:t>
            </a:r>
          </a:p>
          <a:p>
            <a:pPr>
              <a:spcAft>
                <a:spcPts val="600"/>
              </a:spcAft>
            </a:pPr>
            <a:r>
              <a:rPr lang="en-CA" sz="1100" dirty="0"/>
              <a:t>• poplar</a:t>
            </a:r>
          </a:p>
          <a:p>
            <a:pPr>
              <a:spcAft>
                <a:spcPts val="600"/>
              </a:spcAft>
            </a:pPr>
            <a:r>
              <a:rPr lang="en-CA" sz="1100" dirty="0"/>
              <a:t>• birch</a:t>
            </a:r>
          </a:p>
          <a:p>
            <a:pPr>
              <a:spcAft>
                <a:spcPts val="600"/>
              </a:spcAft>
            </a:pPr>
            <a:r>
              <a:rPr lang="en-CA" sz="1100" dirty="0"/>
              <a:t>• aspen</a:t>
            </a:r>
          </a:p>
          <a:p>
            <a:pPr>
              <a:spcAft>
                <a:spcPts val="600"/>
              </a:spcAft>
            </a:pPr>
            <a:r>
              <a:rPr lang="en-CA" sz="1100" dirty="0"/>
              <a:t>• cottonwood</a:t>
            </a:r>
          </a:p>
          <a:p>
            <a:pPr>
              <a:spcAft>
                <a:spcPts val="600"/>
              </a:spcAft>
            </a:pPr>
            <a:r>
              <a:rPr lang="en-CA" sz="1100" dirty="0"/>
              <a:t>• maple</a:t>
            </a:r>
          </a:p>
          <a:p>
            <a:pPr>
              <a:spcAft>
                <a:spcPts val="600"/>
              </a:spcAft>
            </a:pPr>
            <a:r>
              <a:rPr lang="en-CA" sz="1100" dirty="0"/>
              <a:t>• alder</a:t>
            </a:r>
          </a:p>
          <a:p>
            <a:pPr>
              <a:spcAft>
                <a:spcPts val="600"/>
              </a:spcAft>
            </a:pPr>
            <a:r>
              <a:rPr lang="en-CA" sz="1100" dirty="0"/>
              <a:t>• ash</a:t>
            </a:r>
          </a:p>
          <a:p>
            <a:pPr>
              <a:spcAft>
                <a:spcPts val="600"/>
              </a:spcAft>
            </a:pPr>
            <a:r>
              <a:rPr lang="en-CA" sz="1100" dirty="0"/>
              <a:t>• cherry</a:t>
            </a:r>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24</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itchFamily="34" charset="0"/>
              <a:buChar char="•"/>
            </a:pPr>
            <a:r>
              <a:rPr lang="en-CA" sz="1100" b="0" i="0" u="none" strike="noStrike" kern="1200" baseline="0" dirty="0">
                <a:solidFill>
                  <a:schemeClr val="tx1"/>
                </a:solidFill>
                <a:latin typeface="+mn-lt"/>
                <a:ea typeface="+mn-ea"/>
                <a:cs typeface="+mn-cs"/>
              </a:rPr>
              <a:t>Unscreened vents can allow heat and embers to enter a building and ignite it.</a:t>
            </a:r>
          </a:p>
          <a:p>
            <a:pPr marL="171450" indent="-171450">
              <a:spcAft>
                <a:spcPts val="600"/>
              </a:spcAft>
              <a:buFont typeface="Arial" pitchFamily="34" charset="0"/>
              <a:buChar char="•"/>
            </a:pPr>
            <a:r>
              <a:rPr lang="en-CA" sz="1100" b="0" i="0" u="none" strike="noStrike" kern="1200" baseline="0" dirty="0">
                <a:solidFill>
                  <a:schemeClr val="tx1"/>
                </a:solidFill>
                <a:latin typeface="+mn-lt"/>
                <a:ea typeface="+mn-ea"/>
                <a:cs typeface="+mn-cs"/>
              </a:rPr>
              <a:t>With inadequate ground-to-siding clearance, accumulated embers can ignite combustible siding directly. At least 15 centimetres of ground-to-siding, non-combustible clearance is recommended.</a:t>
            </a:r>
          </a:p>
          <a:p>
            <a:pPr marL="171450" indent="-171450">
              <a:spcAft>
                <a:spcPts val="600"/>
              </a:spcAft>
              <a:buFont typeface="Arial" pitchFamily="34" charset="0"/>
              <a:buChar char="•"/>
            </a:pPr>
            <a:r>
              <a:rPr lang="en-CA" sz="1100" b="0" i="0" u="none" strike="noStrike" kern="1200" baseline="0" dirty="0">
                <a:solidFill>
                  <a:schemeClr val="tx1"/>
                </a:solidFill>
                <a:latin typeface="+mn-lt"/>
                <a:ea typeface="+mn-ea"/>
                <a:cs typeface="+mn-cs"/>
              </a:rPr>
              <a:t>Install non-combustible material for all vents. They should be 3-millimetre screening or ASTM (American rating system) fire rated vents. Metal products are recommended for vents and vent flashing.</a:t>
            </a:r>
          </a:p>
          <a:p>
            <a:pPr marL="171450" indent="-171450">
              <a:spcAft>
                <a:spcPts val="600"/>
              </a:spcAft>
              <a:buFont typeface="Arial" pitchFamily="34" charset="0"/>
              <a:buChar char="•"/>
            </a:pPr>
            <a:r>
              <a:rPr lang="en-CA" sz="1100" b="1" i="1" u="none" strike="noStrike" kern="1200" baseline="0" dirty="0">
                <a:solidFill>
                  <a:schemeClr val="tx1"/>
                </a:solidFill>
                <a:latin typeface="+mn-lt"/>
                <a:ea typeface="+mn-ea"/>
                <a:cs typeface="+mn-cs"/>
              </a:rPr>
              <a:t>To watch a video of a homeowner who built their new home using FireSmart – https://firesmartbc.ca/resource/home-owner-tour-dave</a:t>
            </a:r>
            <a:r>
              <a:rPr lang="en-CA" sz="1100" b="0" i="1" u="none" strike="noStrike" kern="1200" baseline="0" dirty="0">
                <a:solidFill>
                  <a:schemeClr val="tx1"/>
                </a:solidFill>
                <a:latin typeface="+mn-lt"/>
                <a:ea typeface="+mn-ea"/>
                <a:cs typeface="+mn-cs"/>
              </a:rPr>
              <a:t>/</a:t>
            </a:r>
          </a:p>
          <a:p>
            <a:endParaRPr lang="en-CA"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25</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The fire</a:t>
            </a:r>
            <a:r>
              <a:rPr lang="en-CA" sz="1100" baseline="0" dirty="0"/>
              <a:t> rating of a roof covering relies on the entire roof assembly (sheeting, drip edges and end caps) to offer the rated protection.</a:t>
            </a:r>
          </a:p>
          <a:p>
            <a:endParaRPr lang="en-CA" sz="1100" baseline="0" dirty="0"/>
          </a:p>
          <a:p>
            <a:r>
              <a:rPr lang="en-CA" sz="1100" b="1" i="0" u="none" strike="noStrike" kern="1200" baseline="0" dirty="0">
                <a:solidFill>
                  <a:schemeClr val="tx1"/>
                </a:solidFill>
                <a:latin typeface="+mn-lt"/>
                <a:ea typeface="+mn-ea"/>
                <a:cs typeface="+mn-cs"/>
              </a:rPr>
              <a:t>Class A </a:t>
            </a:r>
            <a:r>
              <a:rPr lang="en-CA" sz="1100" b="0" i="0" u="none" strike="noStrike" kern="1200" baseline="0" dirty="0">
                <a:solidFill>
                  <a:schemeClr val="tx1"/>
                </a:solidFill>
                <a:latin typeface="+mn-lt"/>
                <a:ea typeface="+mn-ea"/>
                <a:cs typeface="+mn-cs"/>
              </a:rPr>
              <a:t>fire-rated roof assembly offers the best protection. Examples of Class A roofing material include clay tile, concrete tile,</a:t>
            </a:r>
          </a:p>
          <a:p>
            <a:r>
              <a:rPr lang="en-CA" sz="1100" b="0" i="0" u="none" strike="noStrike" kern="1200" baseline="0" dirty="0">
                <a:solidFill>
                  <a:schemeClr val="tx1"/>
                </a:solidFill>
                <a:latin typeface="+mn-lt"/>
                <a:ea typeface="+mn-ea"/>
                <a:cs typeface="+mn-cs"/>
              </a:rPr>
              <a:t>metal and asphalt shingles.</a:t>
            </a:r>
          </a:p>
          <a:p>
            <a:endParaRPr lang="en-CA" sz="1100" b="0" i="0" u="none" strike="noStrike" kern="1200" baseline="0" dirty="0">
              <a:solidFill>
                <a:schemeClr val="tx1"/>
              </a:solidFill>
              <a:latin typeface="+mn-lt"/>
              <a:ea typeface="+mn-ea"/>
              <a:cs typeface="+mn-cs"/>
            </a:endParaRPr>
          </a:p>
          <a:p>
            <a:r>
              <a:rPr lang="en-CA" sz="1100" b="1" i="0" u="none" strike="noStrike" kern="1200" baseline="0" dirty="0">
                <a:solidFill>
                  <a:schemeClr val="tx1"/>
                </a:solidFill>
                <a:latin typeface="+mn-lt"/>
                <a:ea typeface="+mn-ea"/>
                <a:cs typeface="+mn-cs"/>
              </a:rPr>
              <a:t>Class C </a:t>
            </a:r>
            <a:r>
              <a:rPr lang="en-CA" sz="1100" b="0" i="0" u="none" strike="noStrike" kern="1200" baseline="0" dirty="0">
                <a:solidFill>
                  <a:schemeClr val="tx1"/>
                </a:solidFill>
                <a:latin typeface="+mn-lt"/>
                <a:ea typeface="+mn-ea"/>
                <a:cs typeface="+mn-cs"/>
              </a:rPr>
              <a:t>roofing has the lowest resistance to fire. Untreated wood shakes are classified as Class C because they create a dangerous combination of combustible material and crevices for embers or sparks to enter.</a:t>
            </a:r>
          </a:p>
          <a:p>
            <a:endParaRPr lang="en-CA" sz="1100" b="0" i="0" u="none" strike="noStrike" kern="1200" baseline="0" dirty="0">
              <a:solidFill>
                <a:schemeClr val="tx1"/>
              </a:solidFill>
              <a:latin typeface="+mn-lt"/>
              <a:ea typeface="+mn-ea"/>
              <a:cs typeface="+mn-cs"/>
            </a:endParaRPr>
          </a:p>
          <a:p>
            <a:r>
              <a:rPr lang="en-CA" sz="1100" b="0" i="0" u="none" strike="noStrike" kern="1200" baseline="0" dirty="0">
                <a:solidFill>
                  <a:schemeClr val="tx1"/>
                </a:solidFill>
                <a:latin typeface="+mn-lt"/>
                <a:ea typeface="+mn-ea"/>
                <a:cs typeface="+mn-cs"/>
              </a:rPr>
              <a:t>Roof features such as skylights and solar panels could be entry or accumulation points for wind-blown embers. Keep these features clear of combustible debris and properly maintained.</a:t>
            </a:r>
            <a:endParaRPr lang="en-CA" sz="1100"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26</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u="none" strike="noStrike" kern="1200" baseline="0" dirty="0">
                <a:solidFill>
                  <a:schemeClr val="tx1"/>
                </a:solidFill>
                <a:latin typeface="+mn-lt"/>
                <a:ea typeface="+mn-ea"/>
                <a:cs typeface="+mn-cs"/>
              </a:rPr>
              <a:t>Siding is vulnerable when it ignites and when flames or embers get into the cavity behind the siding. With inadequate ground-to-siding clearance, accumulated embers can ignite combustible siding directly. At least 15 centimetres of ground-to-siding, non-combustible clearance is recommended.</a:t>
            </a:r>
          </a:p>
          <a:p>
            <a:endParaRPr lang="en-CA" sz="1100" b="0" i="0" u="none" strike="noStrike" kern="1200" baseline="0" dirty="0">
              <a:solidFill>
                <a:schemeClr val="tx1"/>
              </a:solidFill>
              <a:latin typeface="+mn-lt"/>
              <a:ea typeface="+mn-ea"/>
              <a:cs typeface="+mn-cs"/>
            </a:endParaRPr>
          </a:p>
          <a:p>
            <a:r>
              <a:rPr lang="en-CA" sz="1100" b="0" i="0" u="none" strike="noStrike" kern="1200" baseline="0" dirty="0">
                <a:solidFill>
                  <a:schemeClr val="tx1"/>
                </a:solidFill>
                <a:latin typeface="+mn-lt"/>
                <a:ea typeface="+mn-ea"/>
                <a:cs typeface="+mn-cs"/>
              </a:rPr>
              <a:t>Examine your siding for locations where embers could accumulate. Maintaining and removing combustible debris (such as lumber, stored vehicles, branches, grass and leaves) and firewood near the exterior walls will reduce a building’s vulnerability to ignition during a wildfire.</a:t>
            </a:r>
            <a:endParaRPr lang="en-CA" sz="1100"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Watch a video about a FCCRP Community who received FCCRP recognition</a:t>
            </a:r>
          </a:p>
          <a:p>
            <a:endParaRPr lang="en-CA" sz="1100" dirty="0"/>
          </a:p>
          <a:p>
            <a:r>
              <a:rPr lang="en-CA" sz="1100" b="1" i="1" dirty="0"/>
              <a:t>Anarchist Mountain Community Profile Video: https://firesmartbc.ca/resource/anarchist-mountain-community-profile/</a:t>
            </a:r>
          </a:p>
          <a:p>
            <a:endParaRPr lang="en-CA" sz="1100" b="1" i="1" dirty="0"/>
          </a:p>
          <a:p>
            <a:r>
              <a:rPr lang="en-CA" sz="1100" b="1" i="1" dirty="0"/>
              <a:t>The role and Impact of a FireSmart Coordinator Video: https://firesmartbc.ca/resource/the-role-and-impact-of-a-firesmart-coordinator/</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r>
              <a:rPr lang="en-CA" sz="1000" dirty="0"/>
              <a:t>Communities in B.C. that have been recognized by FireSmart Canada as being FireSmart have shown that they are taking the steps necessary to build truly wildfire-resilient communities. These</a:t>
            </a:r>
            <a:r>
              <a:rPr lang="en-CA" sz="1000" baseline="0" dirty="0"/>
              <a:t> recognized communities</a:t>
            </a:r>
            <a:r>
              <a:rPr lang="en-CA" sz="1000" dirty="0"/>
              <a:t> have FireSmart Community Plans, FireSmart Boards, and are working to reduce the wildfire risk to their community, neighbourhoods, and individual homes.</a:t>
            </a:r>
          </a:p>
          <a:p>
            <a:r>
              <a:rPr lang="en-CA" sz="1000" kern="1200" dirty="0">
                <a:solidFill>
                  <a:schemeClr val="tx1"/>
                </a:solidFill>
                <a:effectLst/>
                <a:latin typeface="+mn-lt"/>
                <a:ea typeface="+mn-ea"/>
                <a:cs typeface="+mn-cs"/>
              </a:rPr>
              <a:t>The steps are: </a:t>
            </a:r>
          </a:p>
          <a:p>
            <a:pPr lvl="0"/>
            <a:r>
              <a:rPr lang="en-CA" sz="1000" b="1" kern="1200" dirty="0">
                <a:solidFill>
                  <a:schemeClr val="tx1"/>
                </a:solidFill>
                <a:effectLst/>
                <a:latin typeface="+mn-lt"/>
                <a:ea typeface="+mn-ea"/>
                <a:cs typeface="+mn-cs"/>
              </a:rPr>
              <a:t>Contact a Local FireSmart Representative</a:t>
            </a:r>
            <a:r>
              <a:rPr lang="en-CA" sz="1000" kern="1200" dirty="0">
                <a:solidFill>
                  <a:schemeClr val="tx1"/>
                </a:solidFill>
                <a:effectLst/>
                <a:latin typeface="+mn-lt"/>
                <a:ea typeface="+mn-ea"/>
                <a:cs typeface="+mn-cs"/>
              </a:rPr>
              <a:t> to</a:t>
            </a:r>
            <a:r>
              <a:rPr lang="en-CA" sz="1000" kern="1200" baseline="0" dirty="0">
                <a:solidFill>
                  <a:schemeClr val="tx1"/>
                </a:solidFill>
                <a:effectLst/>
                <a:latin typeface="+mn-lt"/>
                <a:ea typeface="+mn-ea"/>
                <a:cs typeface="+mn-cs"/>
              </a:rPr>
              <a:t> </a:t>
            </a:r>
            <a:r>
              <a:rPr lang="en-CA" sz="1000" kern="1200" dirty="0">
                <a:solidFill>
                  <a:schemeClr val="tx1"/>
                </a:solidFill>
                <a:effectLst/>
                <a:latin typeface="+mn-lt"/>
                <a:ea typeface="+mn-ea"/>
                <a:cs typeface="+mn-cs"/>
              </a:rPr>
              <a:t>request a site visit (there is a link to LFR</a:t>
            </a:r>
            <a:r>
              <a:rPr lang="en-CA" sz="1000" kern="1200" baseline="0" dirty="0">
                <a:solidFill>
                  <a:schemeClr val="tx1"/>
                </a:solidFill>
                <a:effectLst/>
                <a:latin typeface="+mn-lt"/>
                <a:ea typeface="+mn-ea"/>
                <a:cs typeface="+mn-cs"/>
              </a:rPr>
              <a:t> contact information on www.FireSmartBC.ca).</a:t>
            </a:r>
            <a:endParaRPr lang="en-CA" sz="1000" kern="1200" dirty="0">
              <a:solidFill>
                <a:schemeClr val="tx1"/>
              </a:solidFill>
              <a:effectLst/>
              <a:latin typeface="+mn-lt"/>
              <a:ea typeface="+mn-ea"/>
              <a:cs typeface="+mn-cs"/>
            </a:endParaRPr>
          </a:p>
          <a:p>
            <a:pPr lvl="0"/>
            <a:r>
              <a:rPr lang="en-CA" sz="1000" b="1" kern="1200" dirty="0">
                <a:solidFill>
                  <a:schemeClr val="tx1"/>
                </a:solidFill>
                <a:effectLst/>
                <a:latin typeface="+mn-lt"/>
                <a:ea typeface="+mn-ea"/>
                <a:cs typeface="+mn-cs"/>
              </a:rPr>
              <a:t>Create community representation</a:t>
            </a:r>
            <a:r>
              <a:rPr lang="en-CA" sz="1000" kern="1200" dirty="0">
                <a:solidFill>
                  <a:schemeClr val="tx1"/>
                </a:solidFill>
                <a:effectLst/>
                <a:latin typeface="+mn-lt"/>
                <a:ea typeface="+mn-ea"/>
                <a:cs typeface="+mn-cs"/>
              </a:rPr>
              <a:t>: Community Champion and/or Local FireSmart Representative recruits others from your community to create a FireSmart Board with can include other homeowners and fire professionals.</a:t>
            </a:r>
          </a:p>
          <a:p>
            <a:pPr lvl="0"/>
            <a:r>
              <a:rPr lang="en-CA" sz="1000" b="1" kern="1200" dirty="0">
                <a:solidFill>
                  <a:schemeClr val="tx1"/>
                </a:solidFill>
                <a:effectLst/>
                <a:latin typeface="+mn-lt"/>
                <a:ea typeface="+mn-ea"/>
                <a:cs typeface="+mn-cs"/>
              </a:rPr>
              <a:t>Local FireSmart Representative completes assessment and evaluation</a:t>
            </a:r>
            <a:r>
              <a:rPr lang="en-CA" sz="1000" kern="1200" dirty="0">
                <a:solidFill>
                  <a:schemeClr val="tx1"/>
                </a:solidFill>
                <a:effectLst/>
                <a:latin typeface="+mn-lt"/>
                <a:ea typeface="+mn-ea"/>
                <a:cs typeface="+mn-cs"/>
              </a:rPr>
              <a:t>: A Wildfire Hazard Assessment Form is completed, The LFR provides an evaluation of the community’s wildfire readiness and schedules a meeting with your local FireSmart Board to present the assessment for review and acceptance by the Board.</a:t>
            </a:r>
          </a:p>
          <a:p>
            <a:pPr lvl="0"/>
            <a:r>
              <a:rPr lang="en-CA" sz="1000" b="1" kern="1200" dirty="0">
                <a:solidFill>
                  <a:schemeClr val="tx1"/>
                </a:solidFill>
                <a:effectLst/>
                <a:latin typeface="+mn-lt"/>
                <a:ea typeface="+mn-ea"/>
                <a:cs typeface="+mn-cs"/>
              </a:rPr>
              <a:t>Create a FireSmart Community Plan</a:t>
            </a:r>
            <a:r>
              <a:rPr lang="en-CA" sz="1000" kern="1200" dirty="0">
                <a:solidFill>
                  <a:schemeClr val="tx1"/>
                </a:solidFill>
                <a:effectLst/>
                <a:latin typeface="+mn-lt"/>
                <a:ea typeface="+mn-ea"/>
                <a:cs typeface="+mn-cs"/>
              </a:rPr>
              <a:t>: Your local FireSmart Board develops a FireSmart Community Plan (a set of solutions to its WUI fire issues, based on the Local FireSmart Representative’s report). All members of the FireSmart Board must concur with the final plan which is presented to and approved by the provincial/territorial FireSmart Liaison. The Local FireSmart Representative may work with your community to seek project implementation funds if needed.</a:t>
            </a:r>
          </a:p>
          <a:p>
            <a:pPr lvl="0"/>
            <a:r>
              <a:rPr lang="en-CA" sz="1000" b="1" kern="1200" dirty="0">
                <a:solidFill>
                  <a:schemeClr val="tx1"/>
                </a:solidFill>
                <a:effectLst/>
                <a:latin typeface="+mn-lt"/>
                <a:ea typeface="+mn-ea"/>
                <a:cs typeface="+mn-cs"/>
              </a:rPr>
              <a:t>Implement solutions: </a:t>
            </a:r>
            <a:r>
              <a:rPr lang="en-CA" sz="1000" kern="1200" dirty="0">
                <a:solidFill>
                  <a:schemeClr val="tx1"/>
                </a:solidFill>
                <a:effectLst/>
                <a:latin typeface="+mn-lt"/>
                <a:ea typeface="+mn-ea"/>
                <a:cs typeface="+mn-cs"/>
              </a:rPr>
              <a:t>Solutions from your FireSmart Community Plan are implemented, following a schedule designed by your FireSmart Board, which will be responsible for maintaining the program in future. Here you would complete your Volunteer and Resource Tracker to record your event and community involvement.</a:t>
            </a:r>
          </a:p>
          <a:p>
            <a:pPr lvl="0"/>
            <a:r>
              <a:rPr lang="en-CA" sz="1000" b="1" kern="1200" dirty="0">
                <a:solidFill>
                  <a:schemeClr val="tx1"/>
                </a:solidFill>
                <a:effectLst/>
                <a:latin typeface="+mn-lt"/>
                <a:ea typeface="+mn-ea"/>
                <a:cs typeface="+mn-cs"/>
              </a:rPr>
              <a:t>Apply for recognition</a:t>
            </a:r>
            <a:r>
              <a:rPr lang="en-CA" sz="1000" kern="1200" dirty="0">
                <a:solidFill>
                  <a:schemeClr val="tx1"/>
                </a:solidFill>
                <a:effectLst/>
                <a:latin typeface="+mn-lt"/>
                <a:ea typeface="+mn-ea"/>
                <a:cs typeface="+mn-cs"/>
              </a:rPr>
              <a:t> – FireSmart Community recognition status is achieved after your community submits its application form along with a completed FireSmart Community Plan and FireSmart Event documentation to your Local FireSmart Representative. </a:t>
            </a:r>
          </a:p>
          <a:p>
            <a:pPr lvl="0"/>
            <a:r>
              <a:rPr lang="en-CA" sz="1000" b="1" kern="1200" dirty="0">
                <a:solidFill>
                  <a:schemeClr val="tx1"/>
                </a:solidFill>
                <a:effectLst/>
                <a:latin typeface="+mn-lt"/>
                <a:ea typeface="+mn-ea"/>
                <a:cs typeface="+mn-cs"/>
              </a:rPr>
              <a:t>Renewing your recognition status</a:t>
            </a:r>
            <a:r>
              <a:rPr lang="en-CA" sz="1000" kern="1200" dirty="0">
                <a:solidFill>
                  <a:schemeClr val="tx1"/>
                </a:solidFill>
                <a:effectLst/>
                <a:latin typeface="+mn-lt"/>
                <a:ea typeface="+mn-ea"/>
                <a:cs typeface="+mn-cs"/>
              </a:rPr>
              <a:t> – Annual renewal of your recognition is completed by submitting documentation of your community’s continued participation to the provincial/territorial FireSmart Liaison. </a:t>
            </a:r>
            <a:endParaRPr lang="en-CA" sz="1000" dirty="0">
              <a:solidFill>
                <a:prstClr val="black"/>
              </a:solidFill>
            </a:endParaRPr>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29</a:t>
            </a:fld>
            <a:endParaRPr lang="en-CA">
              <a:solidFill>
                <a:prstClr val="black"/>
              </a:solidFill>
            </a:endParaRPr>
          </a:p>
        </p:txBody>
      </p:sp>
    </p:spTree>
    <p:extLst>
      <p:ext uri="{BB962C8B-B14F-4D97-AF65-F5344CB8AC3E}">
        <p14:creationId xmlns:p14="http://schemas.microsoft.com/office/powerpoint/2010/main" val="3924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3</a:t>
            </a:fld>
            <a:endParaRPr lang="en-CA"/>
          </a:p>
        </p:txBody>
      </p:sp>
    </p:spTree>
    <p:extLst>
      <p:ext uri="{BB962C8B-B14F-4D97-AF65-F5344CB8AC3E}">
        <p14:creationId xmlns:p14="http://schemas.microsoft.com/office/powerpoint/2010/main" val="392454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30</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341813"/>
          </a:xfrm>
        </p:spPr>
        <p:txBody>
          <a:bodyPr/>
          <a:lstStyle/>
          <a:p>
            <a:pPr>
              <a:spcAft>
                <a:spcPts val="600"/>
              </a:spcAft>
            </a:pPr>
            <a:r>
              <a:rPr lang="en-CA" sz="1100" dirty="0"/>
              <a:t>The BC FireSmart Committee was established in May 2017 </a:t>
            </a:r>
            <a:r>
              <a:rPr lang="en-US" sz="1100" dirty="0"/>
              <a:t>to ensure greater direction and integration of the seven FireSmart disciplines throughout the province. The committee consists of members from:</a:t>
            </a:r>
          </a:p>
          <a:p>
            <a:pPr marL="618313" lvl="1" indent="-168631">
              <a:spcAft>
                <a:spcPts val="600"/>
              </a:spcAft>
              <a:buFont typeface="Arial" panose="020B0604020202020204" pitchFamily="34" charset="0"/>
              <a:buChar char="•"/>
            </a:pPr>
            <a:r>
              <a:rPr lang="en-CA" sz="1100" dirty="0"/>
              <a:t>Ministry of </a:t>
            </a:r>
            <a:r>
              <a:rPr lang="en-CA" sz="1100" dirty="0">
                <a:solidFill>
                  <a:prstClr val="black"/>
                </a:solidFill>
              </a:rPr>
              <a:t>Forests, Lands, Natural Resource Operations and Rural Development</a:t>
            </a:r>
            <a:r>
              <a:rPr lang="en-CA" sz="1100" dirty="0"/>
              <a:t>, as represented by the BC Wildfire Service </a:t>
            </a:r>
            <a:endParaRPr lang="en-US" sz="1100" dirty="0"/>
          </a:p>
          <a:p>
            <a:pPr marL="618313" lvl="1" indent="-168631">
              <a:spcAft>
                <a:spcPts val="600"/>
              </a:spcAft>
              <a:buFont typeface="Arial" panose="020B0604020202020204" pitchFamily="34" charset="0"/>
              <a:buChar char="•"/>
            </a:pPr>
            <a:r>
              <a:rPr lang="en-CA" sz="1100" dirty="0"/>
              <a:t>Office of the Fire Commissioner </a:t>
            </a:r>
            <a:endParaRPr lang="en-US" sz="1100" dirty="0"/>
          </a:p>
          <a:p>
            <a:pPr marL="618313" lvl="1" indent="-168631">
              <a:spcAft>
                <a:spcPts val="600"/>
              </a:spcAft>
              <a:buFont typeface="Arial" panose="020B0604020202020204" pitchFamily="34" charset="0"/>
              <a:buChar char="•"/>
            </a:pPr>
            <a:r>
              <a:rPr lang="en-CA" sz="1100" dirty="0"/>
              <a:t>Union of B.C. Municipalities </a:t>
            </a:r>
            <a:endParaRPr lang="en-US" sz="1100" dirty="0"/>
          </a:p>
          <a:p>
            <a:pPr marL="618313" lvl="1" indent="-168631">
              <a:spcAft>
                <a:spcPts val="600"/>
              </a:spcAft>
              <a:buFont typeface="Arial" panose="020B0604020202020204" pitchFamily="34" charset="0"/>
              <a:buChar char="•"/>
            </a:pPr>
            <a:r>
              <a:rPr lang="en-CA" sz="1100" dirty="0"/>
              <a:t>Fire Chiefs’ Association of B.C.</a:t>
            </a:r>
            <a:endParaRPr lang="en-US" sz="1100" dirty="0"/>
          </a:p>
          <a:p>
            <a:pPr marL="618313" lvl="1" indent="-168631">
              <a:spcAft>
                <a:spcPts val="600"/>
              </a:spcAft>
              <a:buFont typeface="Arial" panose="020B0604020202020204" pitchFamily="34" charset="0"/>
              <a:buChar char="•"/>
            </a:pPr>
            <a:r>
              <a:rPr lang="en-CA" sz="1100" dirty="0"/>
              <a:t>Emergency Management BC </a:t>
            </a:r>
            <a:endParaRPr lang="en-US" sz="1100" dirty="0"/>
          </a:p>
          <a:p>
            <a:pPr marL="618313" lvl="1" indent="-168631">
              <a:spcAft>
                <a:spcPts val="600"/>
              </a:spcAft>
              <a:buFont typeface="Arial" panose="020B0604020202020204" pitchFamily="34" charset="0"/>
              <a:buChar char="•"/>
            </a:pPr>
            <a:r>
              <a:rPr lang="en-CA" sz="1100" dirty="0"/>
              <a:t>Forest Enhancement Society of B.C.  </a:t>
            </a:r>
            <a:endParaRPr lang="en-US" sz="1100" dirty="0"/>
          </a:p>
          <a:p>
            <a:pPr marL="618313" lvl="1" indent="-168631">
              <a:spcAft>
                <a:spcPts val="600"/>
              </a:spcAft>
              <a:buFont typeface="Arial" panose="020B0604020202020204" pitchFamily="34" charset="0"/>
              <a:buChar char="•"/>
            </a:pPr>
            <a:r>
              <a:rPr lang="en-US" sz="1100" dirty="0"/>
              <a:t>First Nations’ Emergency Services Society of B.C. </a:t>
            </a:r>
          </a:p>
          <a:p>
            <a:pPr marL="618313" lvl="1" indent="-168631">
              <a:spcAft>
                <a:spcPts val="600"/>
              </a:spcAft>
              <a:buFont typeface="Arial" panose="020B0604020202020204" pitchFamily="34" charset="0"/>
              <a:buChar char="•"/>
            </a:pPr>
            <a:r>
              <a:rPr lang="en-US" sz="1100" i="1" dirty="0"/>
              <a:t>FireSmart Canada also sits on the committee in an advisory capacity.</a:t>
            </a:r>
          </a:p>
          <a:p>
            <a:pPr defTabSz="899364">
              <a:defRPr/>
            </a:pPr>
            <a:r>
              <a:rPr lang="en-CA" sz="1100" dirty="0"/>
              <a:t>Many communities face wildfire threats that span multiple jurisdictions, and many communities have indicated there are challenges relating to capacity and expertise. </a:t>
            </a:r>
          </a:p>
          <a:p>
            <a:pPr defTabSz="899364">
              <a:defRPr/>
            </a:pPr>
            <a:endParaRPr lang="en-CA" sz="1100" dirty="0"/>
          </a:p>
          <a:p>
            <a:pPr defTabSz="899364">
              <a:defRPr/>
            </a:pPr>
            <a:r>
              <a:rPr lang="en-CA" sz="1100" dirty="0"/>
              <a:t>We believe there is great value in working together on a solution for a shared problem. We’re hoping the BC FireSmart Committee can help all of you take greater and more co-ordinated strides to make our communities more resilient to wildfire.</a:t>
            </a:r>
          </a:p>
        </p:txBody>
      </p:sp>
      <p:sp>
        <p:nvSpPr>
          <p:cNvPr id="4" name="Slide Number Placeholder 3"/>
          <p:cNvSpPr>
            <a:spLocks noGrp="1"/>
          </p:cNvSpPr>
          <p:nvPr>
            <p:ph type="sldNum" sz="quarter" idx="10"/>
          </p:nvPr>
        </p:nvSpPr>
        <p:spPr/>
        <p:txBody>
          <a:bodyPr/>
          <a:lstStyle/>
          <a:p>
            <a:fld id="{8366F70F-AE09-4932-85A8-8FEAE2464481}"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sz="1800" dirty="0"/>
          </a:p>
        </p:txBody>
      </p:sp>
      <p:sp>
        <p:nvSpPr>
          <p:cNvPr id="4" name="Slide Number Placeholder 3"/>
          <p:cNvSpPr>
            <a:spLocks noGrp="1"/>
          </p:cNvSpPr>
          <p:nvPr>
            <p:ph type="sldNum" sz="quarter" idx="10"/>
          </p:nvPr>
        </p:nvSpPr>
        <p:spPr/>
        <p:txBody>
          <a:bodyPr/>
          <a:lstStyle/>
          <a:p>
            <a:fld id="{8366F70F-AE09-4932-85A8-8FEAE2464481}"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0" dirty="0">
                <a:solidFill>
                  <a:schemeClr val="tx1"/>
                </a:solidFill>
              </a:rPr>
              <a:t>Your</a:t>
            </a:r>
            <a:r>
              <a:rPr lang="en-CA" sz="1100" b="0" i="0" baseline="0" dirty="0">
                <a:solidFill>
                  <a:schemeClr val="tx1"/>
                </a:solidFill>
              </a:rPr>
              <a:t> “one-stop shop” for everything FireSmart in B.C. is www.FireSmartBC.ca</a:t>
            </a:r>
          </a:p>
          <a:p>
            <a:pPr marL="0" marR="0" indent="0" algn="l" defTabSz="914400" rtl="0" eaLnBrk="1" fontAlgn="auto" latinLnBrk="0" hangingPunct="1">
              <a:lnSpc>
                <a:spcPct val="100000"/>
              </a:lnSpc>
              <a:spcBef>
                <a:spcPts val="0"/>
              </a:spcBef>
              <a:spcAft>
                <a:spcPts val="0"/>
              </a:spcAft>
              <a:buClrTx/>
              <a:buSzTx/>
              <a:buFontTx/>
              <a:buNone/>
              <a:tabLst/>
              <a:defRPr/>
            </a:pPr>
            <a:r>
              <a:rPr lang="en-CA" sz="1100" b="0" i="0" baseline="0" dirty="0">
                <a:solidFill>
                  <a:schemeClr val="tx1"/>
                </a:solidFill>
              </a:rPr>
              <a:t>Here you can find information about upcoming events and courses, the Resource Library, contact information for Local FireSmart Representatives, how to become a FireSmart Canada Recognized Community, and a map indicating FireSmart recognized communities in B.C. </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33</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sz="1100" dirty="0"/>
              <a:t>https://firesmartbc.ca/resources/</a:t>
            </a:r>
          </a:p>
          <a:p>
            <a:pPr>
              <a:spcAft>
                <a:spcPts val="600"/>
              </a:spcAft>
            </a:pPr>
            <a:r>
              <a:rPr lang="en-CA" sz="1100" dirty="0"/>
              <a:t>The newly updated resource section of the website is your one stop shop for all things related to FireSmart. </a:t>
            </a:r>
          </a:p>
          <a:p>
            <a:pPr marL="171450" indent="-171450">
              <a:spcAft>
                <a:spcPts val="600"/>
              </a:spcAft>
              <a:buFontTx/>
              <a:buChar char="-"/>
            </a:pPr>
            <a:r>
              <a:rPr lang="en-CA" sz="1100" dirty="0"/>
              <a:t>7 different sub categories that expands and provides downloadable forms, watch videos, learn hot to properly apply for the FCCRP program</a:t>
            </a:r>
          </a:p>
          <a:p>
            <a:pPr marL="171450" indent="-171450">
              <a:spcAft>
                <a:spcPts val="600"/>
              </a:spcAft>
              <a:buFontTx/>
              <a:buChar char="-"/>
            </a:pPr>
            <a:r>
              <a:rPr lang="en-CA" sz="1100" dirty="0"/>
              <a:t>Click on the Resource Ordering Form - https://firesmartbc.ca/resource-ordering-form/               </a:t>
            </a:r>
          </a:p>
          <a:p>
            <a:pPr marL="171450" indent="-171450">
              <a:spcAft>
                <a:spcPts val="600"/>
              </a:spcAft>
              <a:buFontTx/>
              <a:buChar char="-"/>
            </a:pPr>
            <a:r>
              <a:rPr lang="en-CA" sz="1100" dirty="0"/>
              <a:t>To order 6 different types of resources free of charge (FireSmart Begins at Home Manual, Landscaping Manual, FireSmart Bookmark) Click </a:t>
            </a:r>
            <a:r>
              <a:rPr lang="en-CA" sz="1100" b="1" dirty="0"/>
              <a:t>Resource Ordering Form</a:t>
            </a:r>
          </a:p>
          <a:p>
            <a:endParaRPr lang="en-CA" sz="1100" dirty="0"/>
          </a:p>
          <a:p>
            <a:r>
              <a:rPr lang="en-CA" sz="1100" b="1" i="1" dirty="0"/>
              <a:t>Videos: Validation/ Testimonials </a:t>
            </a:r>
          </a:p>
          <a:p>
            <a:endParaRPr lang="en-CA" sz="1100" b="1" i="1" dirty="0"/>
          </a:p>
          <a:p>
            <a:r>
              <a:rPr lang="en-CA" sz="1100" b="1" i="1" dirty="0"/>
              <a:t>Pat Crook FireSmart Testimonial - https://firesmartbc.ca/resource/pat-crook-firesmart-testimonial/</a:t>
            </a:r>
          </a:p>
          <a:p>
            <a:endParaRPr lang="en-CA" sz="1100" b="1" i="1" dirty="0"/>
          </a:p>
          <a:p>
            <a:r>
              <a:rPr lang="en-CA" sz="1100" b="1" i="1" dirty="0"/>
              <a:t>Bruce Perrin (Fire Chief) Testimonial - https://firesmartbc.ca/resource/bruce-perrin-beaverly-fire-chief/</a:t>
            </a:r>
          </a:p>
          <a:p>
            <a:endParaRPr lang="en-CA" sz="1800" b="1" dirty="0"/>
          </a:p>
          <a:p>
            <a:endParaRPr lang="en-CA" sz="1800" b="1" dirty="0"/>
          </a:p>
        </p:txBody>
      </p:sp>
      <p:sp>
        <p:nvSpPr>
          <p:cNvPr id="4" name="Slide Number Placeholder 3"/>
          <p:cNvSpPr>
            <a:spLocks noGrp="1"/>
          </p:cNvSpPr>
          <p:nvPr>
            <p:ph type="sldNum" sz="quarter" idx="10"/>
          </p:nvPr>
        </p:nvSpPr>
        <p:spPr/>
        <p:txBody>
          <a:bodyPr/>
          <a:lstStyle/>
          <a:p>
            <a:fld id="{8366F70F-AE09-4932-85A8-8FEAE2464481}" type="slidenum">
              <a:rPr lang="en-CA">
                <a:solidFill>
                  <a:prstClr val="black"/>
                </a:solidFill>
              </a:rPr>
              <a:pPr/>
              <a:t>34</a:t>
            </a:fld>
            <a:endParaRPr lang="en-CA" dirty="0">
              <a:solidFill>
                <a:prstClr val="black"/>
              </a:solidFill>
            </a:endParaRPr>
          </a:p>
        </p:txBody>
      </p:sp>
    </p:spTree>
    <p:extLst>
      <p:ext uri="{BB962C8B-B14F-4D97-AF65-F5344CB8AC3E}">
        <p14:creationId xmlns:p14="http://schemas.microsoft.com/office/powerpoint/2010/main" val="2516543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i="0" baseline="0" dirty="0">
                <a:solidFill>
                  <a:schemeClr val="tx1"/>
                </a:solidFill>
              </a:rPr>
              <a:t>For more information or to get in touch with the BC FireSmart Committee, email info@firesmartbc.ca </a:t>
            </a:r>
            <a:endParaRPr lang="en-CA" sz="1100" b="1" i="1" dirty="0">
              <a:solidFill>
                <a:srgbClr val="FF0000"/>
              </a:solidFill>
            </a:endParaRPr>
          </a:p>
          <a:p>
            <a:endParaRPr lang="en-CA" sz="1100" dirty="0"/>
          </a:p>
          <a:p>
            <a:r>
              <a:rPr lang="en-CA" sz="1100" b="1" i="1" dirty="0"/>
              <a:t>Add your own contact</a:t>
            </a:r>
            <a:r>
              <a:rPr lang="en-CA" sz="1100" b="1" i="1" baseline="0" dirty="0"/>
              <a:t> information here</a:t>
            </a:r>
            <a:endParaRPr lang="en-CA" sz="1100" b="1" i="1"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35</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a:solidFill>
                  <a:prstClr val="black"/>
                </a:solidFill>
              </a:rPr>
              <a:pPr/>
              <a:t>36</a:t>
            </a:fld>
            <a:endParaRPr lang="en-CA">
              <a:solidFill>
                <a:prstClr val="black"/>
              </a:solidFill>
            </a:endParaRPr>
          </a:p>
        </p:txBody>
      </p:sp>
    </p:spTree>
    <p:extLst>
      <p:ext uri="{BB962C8B-B14F-4D97-AF65-F5344CB8AC3E}">
        <p14:creationId xmlns:p14="http://schemas.microsoft.com/office/powerpoint/2010/main" val="260935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4</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5</a:t>
            </a:fld>
            <a:endParaRPr lang="en-CA"/>
          </a:p>
        </p:txBody>
      </p:sp>
    </p:spTree>
    <p:extLst>
      <p:ext uri="{BB962C8B-B14F-4D97-AF65-F5344CB8AC3E}">
        <p14:creationId xmlns:p14="http://schemas.microsoft.com/office/powerpoint/2010/main" val="122869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t>This</a:t>
            </a:r>
            <a:r>
              <a:rPr lang="en-CA" sz="1100" baseline="0" dirty="0"/>
              <a:t> table compares the human impact of 2017 and 2018 fire seasons, by measure of how many evacuation alerts and orders were implemented, how many properties were impacted, how many emergency social service recipients there were, and how long the provincial state of emergency lasted.</a:t>
            </a:r>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6</a:t>
            </a:fld>
            <a:endParaRPr lang="en-CA"/>
          </a:p>
        </p:txBody>
      </p:sp>
    </p:spTree>
    <p:extLst>
      <p:ext uri="{BB962C8B-B14F-4D97-AF65-F5344CB8AC3E}">
        <p14:creationId xmlns:p14="http://schemas.microsoft.com/office/powerpoint/2010/main" val="122869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This map spatially displays the fire perimeters</a:t>
            </a:r>
            <a:r>
              <a:rPr lang="en-CA" sz="1100" baseline="0" dirty="0"/>
              <a:t> of the wildfires that burned during 2018.</a:t>
            </a:r>
          </a:p>
          <a:p>
            <a:endParaRPr lang="en-CA" sz="1100" baseline="0" dirty="0"/>
          </a:p>
          <a:p>
            <a:r>
              <a:rPr lang="en-CA" sz="1100" baseline="0" dirty="0"/>
              <a:t>While the largest wildfires occurred in the Northwest Fire Centre, one unique characteristic of the 2018 wildfire season was how widespread the fire activity was across all six fire centres. All six of the fire centres experienced a number of their own “Wildfires of Note” – that is, wildfires that were highly visible and, in some cases, posed a potential threat to public safety.</a:t>
            </a:r>
            <a:endParaRPr lang="en-CA" sz="1100" dirty="0"/>
          </a:p>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7</a:t>
            </a:fld>
            <a:endParaRPr lang="en-CA"/>
          </a:p>
        </p:txBody>
      </p:sp>
    </p:spTree>
    <p:extLst>
      <p:ext uri="{BB962C8B-B14F-4D97-AF65-F5344CB8AC3E}">
        <p14:creationId xmlns:p14="http://schemas.microsoft.com/office/powerpoint/2010/main" val="19157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8</a:t>
            </a:fld>
            <a:endParaRPr lang="en-CA"/>
          </a:p>
        </p:txBody>
      </p:sp>
    </p:spTree>
    <p:extLst>
      <p:ext uri="{BB962C8B-B14F-4D97-AF65-F5344CB8AC3E}">
        <p14:creationId xmlns:p14="http://schemas.microsoft.com/office/powerpoint/2010/main" val="260935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841E26-E40F-496D-AE0B-79D5DD19EC83}" type="slidenum">
              <a:rPr lang="en-CA" smtClean="0"/>
              <a:t>9</a:t>
            </a:fld>
            <a:endParaRPr lang="en-CA"/>
          </a:p>
        </p:txBody>
      </p:sp>
    </p:spTree>
    <p:extLst>
      <p:ext uri="{BB962C8B-B14F-4D97-AF65-F5344CB8AC3E}">
        <p14:creationId xmlns:p14="http://schemas.microsoft.com/office/powerpoint/2010/main" val="17869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30067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389853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004390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90014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659217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14407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8258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038665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74020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311496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267131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479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97343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569063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996715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27510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73810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986847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766463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00018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719610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220390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6314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492766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894342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487976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85086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38670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902442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731044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731961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5177841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6334698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3754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796277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369790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3851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354604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641170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5514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27744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788598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25778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3031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smtClean="0"/>
              <a:t>2020-02-28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538295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5671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7705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987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6885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24445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2172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29788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8674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99599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740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smtClean="0"/>
              <a:t>2020-02-28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1198344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34444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75847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94262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18588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14335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194646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10965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366113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39105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46989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smtClean="0"/>
              <a:t>2020-02-28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713204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10770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638077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79472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08395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AB325-1839-43C0-B011-A89A93850E0D}" type="datetimeFigureOut">
              <a:rPr lang="en-CA" smtClean="0">
                <a:solidFill>
                  <a:prstClr val="black">
                    <a:tint val="75000"/>
                  </a:prstClr>
                </a:solidFill>
              </a:rPr>
              <a:pPr/>
              <a:t>2020-02-28</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7022BC-22FB-4C31-A81A-4496F7C8B801}"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767462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21612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38120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7454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8605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5340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smtClean="0"/>
              <a:t>2020-02-28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973546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908726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41214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7569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69361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8239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4781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78422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9601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35965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4878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smtClean="0"/>
              <a:t>2020-02-28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1939726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15320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74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294998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61127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3836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6925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07795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4220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46862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0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smtClean="0"/>
              <a:t>2020-02-28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5821283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90269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7498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63954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62976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50542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8856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93371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6982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smtClean="0"/>
              <a:t>2020-02-28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3177002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1511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smtClean="0"/>
              <a:t>2020-02-28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346F2B0-B7F4-48C0-A733-FC14D03F929B}" type="slidenum">
              <a:rPr lang="en-CA" smtClean="0"/>
              <a:t>‹#›</a:t>
            </a:fld>
            <a:endParaRPr lang="en-CA"/>
          </a:p>
        </p:txBody>
      </p:sp>
    </p:spTree>
    <p:extLst>
      <p:ext uri="{BB962C8B-B14F-4D97-AF65-F5344CB8AC3E}">
        <p14:creationId xmlns:p14="http://schemas.microsoft.com/office/powerpoint/2010/main" val="27309793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184664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79414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27586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10869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04339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825107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812732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626524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8570012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2989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smtClean="0"/>
              <a:t>2020-02-28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smtClean="0"/>
              <a:t>‹#›</a:t>
            </a:fld>
            <a:endParaRPr lang="en-CA"/>
          </a:p>
        </p:txBody>
      </p:sp>
    </p:spTree>
    <p:extLst>
      <p:ext uri="{BB962C8B-B14F-4D97-AF65-F5344CB8AC3E}">
        <p14:creationId xmlns:p14="http://schemas.microsoft.com/office/powerpoint/2010/main" val="3038167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100730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649252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0802733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89257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C4AB325-1839-43C0-B011-A89A93850E0D}" type="datetimeFigureOut">
              <a:rPr lang="en-CA" smtClean="0">
                <a:solidFill>
                  <a:prstClr val="black">
                    <a:tint val="75000"/>
                  </a:prstClr>
                </a:solidFill>
              </a:rPr>
              <a:pPr defTabSz="457200"/>
              <a:t>2020-02-28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022BC-22FB-4C31-A81A-4496F7C8B801}" type="slidenum">
              <a:rPr lang="en-CA" smtClean="0">
                <a:solidFill>
                  <a:prstClr val="black">
                    <a:tint val="75000"/>
                  </a:prstClr>
                </a:solidFill>
              </a:rPr>
              <a:pPr defTabSz="457200"/>
              <a:t>‹#›</a:t>
            </a:fld>
            <a:endParaRPr lang="en-CA" dirty="0">
              <a:solidFill>
                <a:prstClr val="black">
                  <a:tint val="75000"/>
                </a:prstClr>
              </a:solidFill>
            </a:endParaRPr>
          </a:p>
        </p:txBody>
      </p:sp>
    </p:spTree>
    <p:extLst>
      <p:ext uri="{BB962C8B-B14F-4D97-AF65-F5344CB8AC3E}">
        <p14:creationId xmlns:p14="http://schemas.microsoft.com/office/powerpoint/2010/main" val="4145521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C4AB325-1839-43C0-B011-A89A93850E0D}" type="datetimeFigureOut">
              <a:rPr lang="en-CA" smtClean="0">
                <a:solidFill>
                  <a:prstClr val="black">
                    <a:tint val="75000"/>
                  </a:prstClr>
                </a:solidFill>
              </a:rPr>
              <a:pPr defTabSz="457200"/>
              <a:t>2020-02-28</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97022BC-22FB-4C31-A81A-4496F7C8B801}" type="slidenum">
              <a:rPr lang="en-CA" smtClean="0">
                <a:solidFill>
                  <a:prstClr val="black">
                    <a:tint val="75000"/>
                  </a:prstClr>
                </a:solidFill>
              </a:rPr>
              <a:pPr defTabSz="457200"/>
              <a:t>‹#›</a:t>
            </a:fld>
            <a:endParaRPr lang="en-CA" dirty="0">
              <a:solidFill>
                <a:prstClr val="black">
                  <a:tint val="75000"/>
                </a:prstClr>
              </a:solidFill>
            </a:endParaRPr>
          </a:p>
        </p:txBody>
      </p:sp>
    </p:spTree>
    <p:extLst>
      <p:ext uri="{BB962C8B-B14F-4D97-AF65-F5344CB8AC3E}">
        <p14:creationId xmlns:p14="http://schemas.microsoft.com/office/powerpoint/2010/main" val="3256996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044101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786534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5372184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7847-B471-47B7-AA36-F3E98FAE46EE}" type="datetimeFigureOut">
              <a:rPr lang="en-CA">
                <a:solidFill>
                  <a:prstClr val="black">
                    <a:tint val="75000"/>
                  </a:prstClr>
                </a:solidFill>
              </a:rPr>
              <a:pPr/>
              <a:t>2020-02-28</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F2B0-B7F4-48C0-A733-FC14D03F929B}" type="slidenum">
              <a:rPr lang="en-CA">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0234121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0.xml"/><Relationship Id="rId5" Type="http://schemas.openxmlformats.org/officeDocument/2006/relationships/image" Target="../media/image24.jpeg"/><Relationship Id="rId4" Type="http://schemas.openxmlformats.org/officeDocument/2006/relationships/hyperlink" Target="http://www.google.ca/url?sa=i&amp;rct=j&amp;q=&amp;esrc=s&amp;source=images&amp;cd=&amp;cad=rja&amp;uact=8&amp;ved=2ahUKEwj6xdSqiaXaAhUJx58KHTyJAXAQjRx6BAgAEAU&amp;url=http://weidmannfamily.com/pictures-2/&amp;psig=AOvVaw2BOfrVuKx8WtalWPxcv9Da&amp;ust=152308428912709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1.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1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5.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3.xml"/><Relationship Id="rId5" Type="http://schemas.openxmlformats.org/officeDocument/2006/relationships/image" Target="../media/image28.jpeg"/><Relationship Id="rId4" Type="http://schemas.openxmlformats.org/officeDocument/2006/relationships/hyperlink" Target="http://www.google.ca/url?sa=i&amp;rct=j&amp;q=&amp;esrc=s&amp;source=images&amp;cd=&amp;cad=rja&amp;uact=8&amp;ved=2ahUKEwiEkt_lmqXaAhUPCXwKHSvCBSUQjRx6BAgAEAU&amp;url=http://commercialroofingcontractorohio.com/asphalt-roofing-systems-columbus-ohio/&amp;psig=AOvVaw1JWVQ8AymVDNhIYqCOxovh&amp;ust=1523088993149076"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google.ca/url?sa=i&amp;rct=j&amp;q=&amp;esrc=s&amp;source=images&amp;cd=&amp;cad=rja&amp;uact=8&amp;ved=2ahUKEwi07uyrlaXaAhUhiVQKHZuJAogQjRx6BAgAEAU&amp;url=https://www.builddirect.com/Fiber-Cement-Siding&amp;psig=AOvVaw3T5J7qwGuv-fBgU5jD3Idr&amp;ust=1523087527840492" TargetMode="External"/><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4.xml"/><Relationship Id="rId6" Type="http://schemas.openxmlformats.org/officeDocument/2006/relationships/hyperlink" Target="http://seamless-pixels.blogspot.com/2014/10/stucco-white-wall-plaster-detailed.html" TargetMode="External"/><Relationship Id="rId5" Type="http://schemas.openxmlformats.org/officeDocument/2006/relationships/image" Target="../media/image29.jpeg"/><Relationship Id="rId4" Type="http://schemas.openxmlformats.org/officeDocument/2006/relationships/hyperlink" Target="http://www.google.ca/url?sa=i&amp;rct=j&amp;q=&amp;esrc=s&amp;source=images&amp;cd=&amp;cad=rja&amp;uact=8&amp;ved=2ahUKEwjEqqiekqXaAhVIxlQKHY9pBYoQjRx6BAgAEAU&amp;url=http://www.pghbricks.com.au/products/bricks/chisholm&amp;psig=AOvVaw1qZ_rAzS_L5mDW1wIPQKZZ&amp;ust=1523086695856655" TargetMode="External"/><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6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3.png"/><Relationship Id="rId4" Type="http://schemas.openxmlformats.org/officeDocument/2006/relationships/image" Target="../media/image36.png"/><Relationship Id="rId9"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vF8MS_qBIiQ" TargetMode="External"/><Relationship Id="rId2" Type="http://schemas.openxmlformats.org/officeDocument/2006/relationships/notesSlide" Target="../notesSlides/notesSlide36.xml"/><Relationship Id="rId1" Type="http://schemas.openxmlformats.org/officeDocument/2006/relationships/slideLayout" Target="../slideLayouts/slideLayout178.xml"/><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52" y="1628800"/>
            <a:ext cx="9166951" cy="3384677"/>
          </a:xfrm>
          <a:prstGeom prst="rect">
            <a:avLst/>
          </a:prstGeom>
        </p:spPr>
      </p:pic>
    </p:spTree>
    <p:extLst>
      <p:ext uri="{BB962C8B-B14F-4D97-AF65-F5344CB8AC3E}">
        <p14:creationId xmlns:p14="http://schemas.microsoft.com/office/powerpoint/2010/main" val="515271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1"/>
          <p:cNvSpPr>
            <a:spLocks noGrp="1"/>
          </p:cNvSpPr>
          <p:nvPr>
            <p:ph idx="1"/>
          </p:nvPr>
        </p:nvSpPr>
        <p:spPr>
          <a:xfrm>
            <a:off x="324207" y="1574045"/>
            <a:ext cx="4871844" cy="3771638"/>
          </a:xfrm>
        </p:spPr>
        <p:txBody>
          <a:bodyPr>
            <a:normAutofit/>
          </a:bodyPr>
          <a:lstStyle/>
          <a:p>
            <a:pPr marL="0" indent="0">
              <a:buNone/>
            </a:pPr>
            <a:r>
              <a:rPr lang="en-CA" b="1" dirty="0"/>
              <a:t> What is the WUI?</a:t>
            </a:r>
          </a:p>
          <a:p>
            <a:pPr>
              <a:buFont typeface="Arial" charset="0"/>
              <a:buChar char="•"/>
            </a:pPr>
            <a:r>
              <a:rPr lang="en-CA" sz="2400" dirty="0"/>
              <a:t>WUI refers to the “wildland urban interface”. </a:t>
            </a:r>
          </a:p>
          <a:p>
            <a:pPr>
              <a:buFont typeface="Arial" charset="0"/>
              <a:buChar char="•"/>
            </a:pPr>
            <a:r>
              <a:rPr lang="en-CA" sz="2400" dirty="0"/>
              <a:t>It is the zone of transition between wildland forest and human development. </a:t>
            </a:r>
          </a:p>
          <a:p>
            <a:pPr>
              <a:buFont typeface="Arial" charset="0"/>
              <a:buChar char="•"/>
            </a:pPr>
            <a:r>
              <a:rPr lang="en-CA" sz="2400" dirty="0"/>
              <a:t>The lands and communities next to and surrounded by wildlands are at risk of wildfires. </a:t>
            </a:r>
          </a:p>
          <a:p>
            <a:endParaRPr lang="en-CA" dirty="0"/>
          </a:p>
          <a:p>
            <a:endParaRPr lang="en-CA" dirty="0"/>
          </a:p>
          <a:p>
            <a:endParaRPr lang="en-CA" dirty="0"/>
          </a:p>
          <a:p>
            <a:endParaRPr lang="en-CA" dirty="0"/>
          </a:p>
        </p:txBody>
      </p:sp>
      <p:pic>
        <p:nvPicPr>
          <p:cNvPr id="7" name="Picture 5" descr="C:\My Documents\CD-RW\File  5.1 Interface Graphics\2 PIP CPM intrfc manual graphics\PIP Ch 1 FD photos\Fig 1- 3 intermix-interface sketch jm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22377" y="2060848"/>
            <a:ext cx="3131839" cy="410445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bwMode="auto">
          <a:xfrm>
            <a:off x="2250723" y="5318005"/>
            <a:ext cx="3273945" cy="1011954"/>
          </a:xfrm>
          <a:prstGeom prst="ellipse">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000" b="1" dirty="0">
                <a:latin typeface="Arial Black" pitchFamily="34" charset="0"/>
              </a:rPr>
              <a:t>Wildland Urban Interface</a:t>
            </a:r>
            <a:endParaRPr kumimoji="0" lang="en-CA" sz="2000" b="1" i="0" u="none" strike="noStrike" cap="none" normalizeH="0" baseline="0" dirty="0">
              <a:ln>
                <a:noFill/>
              </a:ln>
              <a:effectLst/>
              <a:latin typeface="Arial Black" pitchFamily="34" charset="0"/>
            </a:endParaRPr>
          </a:p>
        </p:txBody>
      </p:sp>
      <p:cxnSp>
        <p:nvCxnSpPr>
          <p:cNvPr id="9" name="Straight Arrow Connector 8"/>
          <p:cNvCxnSpPr/>
          <p:nvPr/>
        </p:nvCxnSpPr>
        <p:spPr bwMode="auto">
          <a:xfrm flipV="1">
            <a:off x="4990688" y="3514874"/>
            <a:ext cx="1067961" cy="1915097"/>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flipV="1">
            <a:off x="5025194" y="4739010"/>
            <a:ext cx="1355993" cy="690961"/>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5076953" y="5429971"/>
            <a:ext cx="3084185" cy="245142"/>
          </a:xfrm>
          <a:prstGeom prst="straightConnector1">
            <a:avLst/>
          </a:prstGeom>
          <a:solidFill>
            <a:schemeClr val="accent1"/>
          </a:solidFill>
          <a:ln w="79375" cap="flat" cmpd="sng" algn="ctr">
            <a:solidFill>
              <a:srgbClr val="FF0000"/>
            </a:solidFill>
            <a:prstDash val="solid"/>
            <a:round/>
            <a:headEnd type="none" w="med" len="med"/>
            <a:tailEnd type="arrow"/>
          </a:ln>
          <a:effectLst/>
        </p:spPr>
      </p:cxnSp>
      <p:sp>
        <p:nvSpPr>
          <p:cNvPr id="12" name="Title 1"/>
          <p:cNvSpPr>
            <a:spLocks noGrp="1"/>
          </p:cNvSpPr>
          <p:nvPr>
            <p:ph type="title"/>
          </p:nvPr>
        </p:nvSpPr>
        <p:spPr>
          <a:xfrm>
            <a:off x="457200" y="274638"/>
            <a:ext cx="8229600" cy="1143000"/>
          </a:xfrm>
        </p:spPr>
        <p:txBody>
          <a:bodyPr>
            <a:normAutofit/>
          </a:bodyPr>
          <a:lstStyle/>
          <a:p>
            <a:pPr algn="l"/>
            <a:r>
              <a:rPr lang="en-CA" sz="3600" dirty="0"/>
              <a:t>Wildland Urban Interface</a:t>
            </a:r>
          </a:p>
        </p:txBody>
      </p:sp>
      <p:pic>
        <p:nvPicPr>
          <p:cNvPr id="13"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208144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p:spPr>
        <p:txBody>
          <a:bodyPr>
            <a:normAutofit/>
          </a:bodyPr>
          <a:lstStyle/>
          <a:p>
            <a:pPr algn="l"/>
            <a:r>
              <a:rPr lang="en-CA" sz="3600" dirty="0"/>
              <a:t>What is a WUI fire?</a:t>
            </a:r>
          </a:p>
        </p:txBody>
      </p:sp>
      <p:pic>
        <p:nvPicPr>
          <p:cNvPr id="13"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pic>
        <p:nvPicPr>
          <p:cNvPr id="14" name="Picture 2" descr="C:\File  5 - Graphics\12 fire pics download\Prevent_your_fire_from_escapin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7008" y="2618520"/>
            <a:ext cx="3727985" cy="26564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bwMode="auto">
          <a:xfrm>
            <a:off x="359436" y="1403367"/>
            <a:ext cx="4038600" cy="10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CA" sz="2600" b="1" dirty="0">
                <a:solidFill>
                  <a:schemeClr val="tx1"/>
                </a:solidFill>
                <a:latin typeface="+mn-lt"/>
                <a:cs typeface="Arial" pitchFamily="34" charset="0"/>
              </a:rPr>
              <a:t>Where the fuel being consumed by a wildfire… </a:t>
            </a:r>
          </a:p>
        </p:txBody>
      </p:sp>
      <p:sp>
        <p:nvSpPr>
          <p:cNvPr id="16" name="Content Placeholder 1"/>
          <p:cNvSpPr txBox="1">
            <a:spLocks/>
          </p:cNvSpPr>
          <p:nvPr/>
        </p:nvSpPr>
        <p:spPr bwMode="auto">
          <a:xfrm>
            <a:off x="899948" y="5602795"/>
            <a:ext cx="7634452" cy="100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 typeface="Wingdings" pitchFamily="2" charset="2"/>
              <a:buNone/>
            </a:pPr>
            <a:r>
              <a:rPr lang="en-CA" sz="2600" dirty="0">
                <a:solidFill>
                  <a:schemeClr val="tx1"/>
                </a:solidFill>
                <a:latin typeface="+mn-lt"/>
                <a:cs typeface="Arial" pitchFamily="34" charset="0"/>
              </a:rPr>
              <a:t>Structural ignition occurs when wildfire embers or flames kindle vulnerable parts of a structure. </a:t>
            </a:r>
          </a:p>
        </p:txBody>
      </p:sp>
      <p:pic>
        <p:nvPicPr>
          <p:cNvPr id="17" name="Picture 3" descr="C:\Users\Kelly\Pictures\NewHarmony.jpg"/>
          <p:cNvPicPr>
            <a:picLocks noGrp="1" noChangeAspect="1" noChangeArrowheads="1"/>
          </p:cNvPicPr>
          <p:nvPr>
            <p:ph idx="1"/>
          </p:nvPr>
        </p:nvPicPr>
        <p:blipFill rotWithShape="1">
          <a:blip r:embed="rId5" cstate="print">
            <a:extLst>
              <a:ext uri="{28A0092B-C50C-407E-A947-70E740481C1C}">
                <a14:useLocalDpi xmlns:a14="http://schemas.microsoft.com/office/drawing/2010/main"/>
              </a:ext>
            </a:extLst>
          </a:blip>
          <a:srcRect/>
          <a:stretch/>
        </p:blipFill>
        <p:spPr bwMode="auto">
          <a:xfrm>
            <a:off x="793634" y="2635773"/>
            <a:ext cx="3188354" cy="2656468"/>
          </a:xfrm>
          <a:prstGeom prst="rect">
            <a:avLst/>
          </a:prstGeom>
          <a:noFill/>
          <a:ln w="28575">
            <a:solidFill>
              <a:srgbClr val="FFFFFF"/>
            </a:solidFill>
          </a:ln>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bwMode="auto">
          <a:xfrm>
            <a:off x="4427243" y="1403367"/>
            <a:ext cx="4145974" cy="105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SzPct val="65000"/>
              <a:buFont typeface="Wingdings" pitchFamily="2" charset="2"/>
              <a:buChar char="v"/>
              <a:defRPr sz="3200">
                <a:solidFill>
                  <a:srgbClr val="1F497D"/>
                </a:solidFill>
                <a:latin typeface="Constantia" pitchFamily="18" charset="0"/>
                <a:ea typeface="+mn-ea"/>
                <a:cs typeface="+mn-cs"/>
              </a:defRPr>
            </a:lvl1pPr>
            <a:lvl2pPr marL="863600" indent="-406400" algn="l" rtl="0" eaLnBrk="0" fontAlgn="base" hangingPunct="0">
              <a:spcBef>
                <a:spcPct val="20000"/>
              </a:spcBef>
              <a:spcAft>
                <a:spcPct val="0"/>
              </a:spcAft>
              <a:buClr>
                <a:srgbClr val="1F497D"/>
              </a:buClr>
              <a:buSzPct val="75000"/>
              <a:buFont typeface="Wingdings 3" pitchFamily="18" charset="2"/>
              <a:buChar char="c"/>
              <a:defRPr sz="2800">
                <a:solidFill>
                  <a:srgbClr val="1F497D"/>
                </a:solidFill>
                <a:latin typeface="Constantia" pitchFamily="18" charset="0"/>
              </a:defRPr>
            </a:lvl2pPr>
            <a:lvl3pPr marL="1312863" indent="-231775" algn="l" rtl="0" eaLnBrk="0" fontAlgn="base" hangingPunct="0">
              <a:spcBef>
                <a:spcPct val="20000"/>
              </a:spcBef>
              <a:spcAft>
                <a:spcPct val="0"/>
              </a:spcAft>
              <a:buClr>
                <a:srgbClr val="1F497D"/>
              </a:buClr>
              <a:buSzPct val="95000"/>
              <a:buFont typeface="Constantia" pitchFamily="18" charset="0"/>
              <a:buChar char="»"/>
              <a:defRPr sz="2400">
                <a:solidFill>
                  <a:srgbClr val="1F497D"/>
                </a:solidFill>
                <a:latin typeface="Constantia" pitchFamily="18" charset="0"/>
              </a:defRPr>
            </a:lvl3pPr>
            <a:lvl4pPr marL="1778000" indent="-231775" algn="l" rtl="0" eaLnBrk="0" fontAlgn="base" hangingPunct="0">
              <a:spcBef>
                <a:spcPct val="20000"/>
              </a:spcBef>
              <a:spcAft>
                <a:spcPct val="0"/>
              </a:spcAft>
              <a:buChar char="–"/>
              <a:defRPr sz="2000">
                <a:solidFill>
                  <a:srgbClr val="1F497D"/>
                </a:solidFill>
                <a:latin typeface="Constantia" pitchFamily="18" charset="0"/>
              </a:defRPr>
            </a:lvl4pPr>
            <a:lvl5pPr marL="2287588" indent="-228600" algn="l" rtl="0" eaLnBrk="0" fontAlgn="base" hangingPunct="0">
              <a:spcBef>
                <a:spcPct val="20000"/>
              </a:spcBef>
              <a:spcAft>
                <a:spcPct val="0"/>
              </a:spcAft>
              <a:buChar char="»"/>
              <a:defRPr sz="2000">
                <a:solidFill>
                  <a:schemeClr val="tx1"/>
                </a:solidFill>
                <a:latin typeface="Constantia"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 typeface="Wingdings" pitchFamily="2" charset="2"/>
              <a:buNone/>
            </a:pPr>
            <a:r>
              <a:rPr lang="en-CA" sz="2600" b="1" dirty="0">
                <a:solidFill>
                  <a:schemeClr val="tx1"/>
                </a:solidFill>
                <a:latin typeface="+mn-lt"/>
                <a:cs typeface="Arial" pitchFamily="34" charset="0"/>
              </a:rPr>
              <a:t>…changes from wildland  	fuel to urban fuel.</a:t>
            </a:r>
          </a:p>
        </p:txBody>
      </p:sp>
      <p:sp>
        <p:nvSpPr>
          <p:cNvPr id="19" name="AutoShape 24"/>
          <p:cNvSpPr>
            <a:spLocks/>
          </p:cNvSpPr>
          <p:nvPr/>
        </p:nvSpPr>
        <p:spPr bwMode="auto">
          <a:xfrm rot="17710934" flipH="1" flipV="1">
            <a:off x="3006777" y="2683245"/>
            <a:ext cx="1663364" cy="526492"/>
          </a:xfrm>
          <a:custGeom>
            <a:avLst/>
            <a:gdLst>
              <a:gd name="T0" fmla="*/ 10800 w 21600"/>
              <a:gd name="T1" fmla="+- 0 10800 1"/>
              <a:gd name="T2" fmla="*/ 10800 h 21599"/>
            </a:gdLst>
            <a:ahLst/>
            <a:cxnLst>
              <a:cxn ang="0">
                <a:pos x="T0" y="T2"/>
              </a:cxn>
            </a:cxnLst>
            <a:rect l="0" t="0" r="r" b="b"/>
            <a:pathLst>
              <a:path w="21600" h="21599">
                <a:moveTo>
                  <a:pt x="16782" y="15630"/>
                </a:moveTo>
                <a:cubicBezTo>
                  <a:pt x="16632" y="9167"/>
                  <a:pt x="13463" y="4058"/>
                  <a:pt x="9604" y="4058"/>
                </a:cubicBezTo>
                <a:cubicBezTo>
                  <a:pt x="5636" y="4058"/>
                  <a:pt x="2421" y="9447"/>
                  <a:pt x="2421" y="16098"/>
                </a:cubicBezTo>
                <a:cubicBezTo>
                  <a:pt x="2420" y="16245"/>
                  <a:pt x="2422" y="16394"/>
                  <a:pt x="2425" y="16543"/>
                </a:cubicBezTo>
                <a:lnTo>
                  <a:pt x="6" y="16694"/>
                </a:lnTo>
                <a:cubicBezTo>
                  <a:pt x="2" y="16496"/>
                  <a:pt x="0" y="16296"/>
                  <a:pt x="0" y="16098"/>
                </a:cubicBezTo>
                <a:cubicBezTo>
                  <a:pt x="0" y="7207"/>
                  <a:pt x="4300" y="0"/>
                  <a:pt x="9604" y="0"/>
                </a:cubicBezTo>
                <a:cubicBezTo>
                  <a:pt x="14763" y="-1"/>
                  <a:pt x="19001" y="6831"/>
                  <a:pt x="19201" y="15472"/>
                </a:cubicBezTo>
                <a:lnTo>
                  <a:pt x="21600" y="15315"/>
                </a:lnTo>
                <a:lnTo>
                  <a:pt x="18131" y="21599"/>
                </a:lnTo>
                <a:lnTo>
                  <a:pt x="14383" y="15785"/>
                </a:lnTo>
                <a:lnTo>
                  <a:pt x="16782" y="15630"/>
                </a:lnTo>
                <a:close/>
                <a:moveTo>
                  <a:pt x="16782" y="15630"/>
                </a:moveTo>
              </a:path>
            </a:pathLst>
          </a:custGeom>
          <a:solidFill>
            <a:srgbClr val="FFFF00"/>
          </a:solidFill>
          <a:ln w="38100">
            <a:noFill/>
            <a:round/>
            <a:headEnd/>
            <a:tailEnd/>
          </a:ln>
          <a:effectLst>
            <a:outerShdw blurRad="63500" dist="152400" dir="2700000" algn="ctr" rotWithShape="0">
              <a:srgbClr val="141414">
                <a:alpha val="75000"/>
              </a:srgbClr>
            </a:outerShdw>
          </a:effectLst>
        </p:spPr>
        <p:txBody>
          <a:bodyPr lIns="0" tIns="0" rIns="0" bIns="0"/>
          <a:lstStyle/>
          <a:p>
            <a:pPr fontAlgn="auto">
              <a:spcBef>
                <a:spcPts val="0"/>
              </a:spcBef>
              <a:spcAft>
                <a:spcPts val="0"/>
              </a:spcAft>
              <a:defRPr/>
            </a:pPr>
            <a:endParaRPr lang="en-US" dirty="0">
              <a:latin typeface="+mn-lt"/>
              <a:cs typeface="+mn-cs"/>
            </a:endParaRPr>
          </a:p>
        </p:txBody>
      </p:sp>
      <p:sp>
        <p:nvSpPr>
          <p:cNvPr id="20" name="AutoShape 24"/>
          <p:cNvSpPr>
            <a:spLocks/>
          </p:cNvSpPr>
          <p:nvPr/>
        </p:nvSpPr>
        <p:spPr bwMode="auto">
          <a:xfrm rot="17710934" flipH="1" flipV="1">
            <a:off x="7453987" y="2613089"/>
            <a:ext cx="1663364" cy="526492"/>
          </a:xfrm>
          <a:custGeom>
            <a:avLst/>
            <a:gdLst>
              <a:gd name="T0" fmla="*/ 10800 w 21600"/>
              <a:gd name="T1" fmla="+- 0 10800 1"/>
              <a:gd name="T2" fmla="*/ 10800 h 21599"/>
            </a:gdLst>
            <a:ahLst/>
            <a:cxnLst>
              <a:cxn ang="0">
                <a:pos x="T0" y="T2"/>
              </a:cxn>
            </a:cxnLst>
            <a:rect l="0" t="0" r="r" b="b"/>
            <a:pathLst>
              <a:path w="21600" h="21599">
                <a:moveTo>
                  <a:pt x="16782" y="15630"/>
                </a:moveTo>
                <a:cubicBezTo>
                  <a:pt x="16632" y="9167"/>
                  <a:pt x="13463" y="4058"/>
                  <a:pt x="9604" y="4058"/>
                </a:cubicBezTo>
                <a:cubicBezTo>
                  <a:pt x="5636" y="4058"/>
                  <a:pt x="2421" y="9447"/>
                  <a:pt x="2421" y="16098"/>
                </a:cubicBezTo>
                <a:cubicBezTo>
                  <a:pt x="2420" y="16245"/>
                  <a:pt x="2422" y="16394"/>
                  <a:pt x="2425" y="16543"/>
                </a:cubicBezTo>
                <a:lnTo>
                  <a:pt x="6" y="16694"/>
                </a:lnTo>
                <a:cubicBezTo>
                  <a:pt x="2" y="16496"/>
                  <a:pt x="0" y="16296"/>
                  <a:pt x="0" y="16098"/>
                </a:cubicBezTo>
                <a:cubicBezTo>
                  <a:pt x="0" y="7207"/>
                  <a:pt x="4300" y="0"/>
                  <a:pt x="9604" y="0"/>
                </a:cubicBezTo>
                <a:cubicBezTo>
                  <a:pt x="14763" y="-1"/>
                  <a:pt x="19001" y="6831"/>
                  <a:pt x="19201" y="15472"/>
                </a:cubicBezTo>
                <a:lnTo>
                  <a:pt x="21600" y="15315"/>
                </a:lnTo>
                <a:lnTo>
                  <a:pt x="18131" y="21599"/>
                </a:lnTo>
                <a:lnTo>
                  <a:pt x="14383" y="15785"/>
                </a:lnTo>
                <a:lnTo>
                  <a:pt x="16782" y="15630"/>
                </a:lnTo>
                <a:close/>
                <a:moveTo>
                  <a:pt x="16782" y="15630"/>
                </a:moveTo>
              </a:path>
            </a:pathLst>
          </a:custGeom>
          <a:solidFill>
            <a:srgbClr val="FFFF00"/>
          </a:solidFill>
          <a:ln w="38100">
            <a:noFill/>
            <a:round/>
            <a:headEnd/>
            <a:tailEnd/>
          </a:ln>
          <a:effectLst>
            <a:outerShdw blurRad="63500" dist="152400" dir="2700000" algn="ctr" rotWithShape="0">
              <a:srgbClr val="141414">
                <a:alpha val="75000"/>
              </a:srgbClr>
            </a:outerShdw>
          </a:effectLst>
        </p:spPr>
        <p:txBody>
          <a:bodyPr lIns="0" tIns="0" rIns="0" bIns="0"/>
          <a:lstStyle/>
          <a:p>
            <a:pPr fontAlgn="auto">
              <a:spcBef>
                <a:spcPts val="0"/>
              </a:spcBef>
              <a:spcAft>
                <a:spcPts val="0"/>
              </a:spcAft>
              <a:defRPr/>
            </a:pPr>
            <a:endParaRPr lang="en-US" dirty="0">
              <a:latin typeface="+mn-lt"/>
              <a:cs typeface="+mn-cs"/>
            </a:endParaRPr>
          </a:p>
        </p:txBody>
      </p:sp>
    </p:spTree>
    <p:extLst>
      <p:ext uri="{BB962C8B-B14F-4D97-AF65-F5344CB8AC3E}">
        <p14:creationId xmlns:p14="http://schemas.microsoft.com/office/powerpoint/2010/main" val="415592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a:t>WUI Disaster Sequence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7034" y="1463923"/>
            <a:ext cx="8695828" cy="509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6660232" y="2348880"/>
            <a:ext cx="2016224" cy="1661119"/>
          </a:xfrm>
          <a:prstGeom prst="frame">
            <a:avLst>
              <a:gd name="adj1" fmla="val 35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76965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The role of FireSmart</a:t>
            </a:r>
          </a:p>
        </p:txBody>
      </p:sp>
      <p:pic>
        <p:nvPicPr>
          <p:cNvPr id="1026" name="Picture 2" descr="G:\!Workgrp\Communications and Engagement _Prevention\FireSmart\Images\Williams Lake area July 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0"/>
            <a:ext cx="9158605" cy="520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21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
        <p:nvSpPr>
          <p:cNvPr id="7" name="Content Placeholder 1"/>
          <p:cNvSpPr>
            <a:spLocks noGrp="1"/>
          </p:cNvSpPr>
          <p:nvPr>
            <p:ph idx="1"/>
          </p:nvPr>
        </p:nvSpPr>
        <p:spPr>
          <a:xfrm>
            <a:off x="179512" y="1484784"/>
            <a:ext cx="8621642" cy="3960440"/>
          </a:xfrm>
        </p:spPr>
        <p:txBody>
          <a:bodyPr>
            <a:normAutofit fontScale="47500" lnSpcReduction="20000"/>
          </a:bodyPr>
          <a:lstStyle/>
          <a:p>
            <a:pPr marL="0" indent="0" algn="ctr">
              <a:buNone/>
            </a:pPr>
            <a:r>
              <a:rPr lang="en-CA" sz="6700" b="1" dirty="0"/>
              <a:t>FireSmart is about living with wildfire and </a:t>
            </a:r>
            <a:br>
              <a:rPr lang="en-CA" sz="6700" b="1" dirty="0"/>
            </a:br>
            <a:r>
              <a:rPr lang="en-CA" sz="6700" b="1" dirty="0"/>
              <a:t>managing for it on our landscapes</a:t>
            </a:r>
          </a:p>
          <a:p>
            <a:pPr marL="0" indent="0" algn="ctr">
              <a:buNone/>
            </a:pPr>
            <a:endParaRPr lang="en-CA" sz="3500" b="1" dirty="0"/>
          </a:p>
          <a:p>
            <a:r>
              <a:rPr lang="en-CA" sz="4200" dirty="0"/>
              <a:t>FireSmart is the Canadian standard recognized by all provinces and territories.</a:t>
            </a:r>
          </a:p>
          <a:p>
            <a:r>
              <a:rPr lang="en-CA" sz="4200" dirty="0"/>
              <a:t>It’s based on National Fire Protection Association (</a:t>
            </a:r>
            <a:r>
              <a:rPr lang="en-CA" sz="4200" dirty="0" err="1"/>
              <a:t>NFPA</a:t>
            </a:r>
            <a:r>
              <a:rPr lang="en-CA" sz="4200" dirty="0"/>
              <a:t>) standards and has evolved over 40 years.</a:t>
            </a:r>
          </a:p>
          <a:p>
            <a:r>
              <a:rPr lang="en-CA" sz="4200" dirty="0"/>
              <a:t>It’s backed by a vast amount of field, laboratory and modelling research.</a:t>
            </a:r>
          </a:p>
          <a:p>
            <a:r>
              <a:rPr lang="en-CA" sz="4200" dirty="0"/>
              <a:t>FireSmart guidelines have proven their legitimacy as measures of hazard.</a:t>
            </a:r>
          </a:p>
          <a:p>
            <a:r>
              <a:rPr lang="en-CA" sz="4200" dirty="0"/>
              <a:t>FireSmart methods have been demonstrated time and time again to reduce the risk of losses, under even the most extreme fire conditions.</a:t>
            </a:r>
          </a:p>
        </p:txBody>
      </p:sp>
      <p:pic>
        <p:nvPicPr>
          <p:cNvPr id="8" name="Content Placeholder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793" y="4663440"/>
            <a:ext cx="8885511" cy="2194560"/>
          </a:xfrm>
          <a:prstGeom prst="rect">
            <a:avLst/>
          </a:prstGeom>
        </p:spPr>
      </p:pic>
    </p:spTree>
    <p:extLst>
      <p:ext uri="{BB962C8B-B14F-4D97-AF65-F5344CB8AC3E}">
        <p14:creationId xmlns:p14="http://schemas.microsoft.com/office/powerpoint/2010/main" val="89552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The seven disciplines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6" name="TextBox 5"/>
          <p:cNvSpPr txBox="1"/>
          <p:nvPr/>
        </p:nvSpPr>
        <p:spPr>
          <a:xfrm>
            <a:off x="300404" y="1340768"/>
            <a:ext cx="4464496" cy="4909036"/>
          </a:xfrm>
          <a:prstGeom prst="rect">
            <a:avLst/>
          </a:prstGeom>
          <a:noFill/>
        </p:spPr>
        <p:txBody>
          <a:bodyPr wrap="square" rtlCol="0">
            <a:spAutoFit/>
          </a:bodyPr>
          <a:lstStyle/>
          <a:p>
            <a:pPr>
              <a:spcAft>
                <a:spcPts val="1800"/>
              </a:spcAft>
            </a:pPr>
            <a:r>
              <a:rPr lang="en-CA" sz="2600" b="1" dirty="0">
                <a:cs typeface="Arial" panose="020B0604020202020204" pitchFamily="34" charset="0"/>
              </a:rPr>
              <a:t>Education</a:t>
            </a:r>
          </a:p>
          <a:p>
            <a:pPr>
              <a:spcAft>
                <a:spcPts val="1800"/>
              </a:spcAft>
            </a:pPr>
            <a:r>
              <a:rPr lang="en-CA" sz="2600" b="1" dirty="0">
                <a:cs typeface="Arial" panose="020B0604020202020204" pitchFamily="34" charset="0"/>
              </a:rPr>
              <a:t>Vegetation management</a:t>
            </a:r>
          </a:p>
          <a:p>
            <a:pPr>
              <a:spcAft>
                <a:spcPts val="1800"/>
              </a:spcAft>
            </a:pPr>
            <a:r>
              <a:rPr lang="en-CA" sz="2600" b="1" dirty="0">
                <a:cs typeface="Arial" panose="020B0604020202020204" pitchFamily="34" charset="0"/>
              </a:rPr>
              <a:t>Emergency planning</a:t>
            </a:r>
          </a:p>
          <a:p>
            <a:pPr>
              <a:spcAft>
                <a:spcPts val="1800"/>
              </a:spcAft>
            </a:pPr>
            <a:r>
              <a:rPr lang="en-CA" sz="2600" b="1" dirty="0">
                <a:cs typeface="Arial" panose="020B0604020202020204" pitchFamily="34" charset="0"/>
              </a:rPr>
              <a:t>Cross-training</a:t>
            </a:r>
          </a:p>
          <a:p>
            <a:pPr>
              <a:spcAft>
                <a:spcPts val="1800"/>
              </a:spcAft>
            </a:pPr>
            <a:r>
              <a:rPr lang="en-CA" sz="2600" b="1" dirty="0">
                <a:cs typeface="Arial" panose="020B0604020202020204" pitchFamily="34" charset="0"/>
              </a:rPr>
              <a:t>Interagency cooperation</a:t>
            </a:r>
          </a:p>
          <a:p>
            <a:pPr>
              <a:spcAft>
                <a:spcPts val="1800"/>
              </a:spcAft>
            </a:pPr>
            <a:r>
              <a:rPr lang="en-CA" sz="2600" b="1" dirty="0">
                <a:cs typeface="Arial" panose="020B0604020202020204" pitchFamily="34" charset="0"/>
              </a:rPr>
              <a:t>Development considerations</a:t>
            </a:r>
          </a:p>
          <a:p>
            <a:pPr>
              <a:spcAft>
                <a:spcPts val="1800"/>
              </a:spcAft>
            </a:pPr>
            <a:r>
              <a:rPr lang="en-CA" sz="2600" b="1" dirty="0">
                <a:cs typeface="Arial" panose="020B0604020202020204" pitchFamily="34" charset="0"/>
              </a:rPr>
              <a:t>Legislation and planning</a:t>
            </a:r>
          </a:p>
          <a:p>
            <a:pPr>
              <a:spcAft>
                <a:spcPts val="1800"/>
              </a:spcAft>
            </a:pPr>
            <a:endParaRPr lang="en-CA" sz="2600" b="1" dirty="0">
              <a:cs typeface="Arial" panose="020B0604020202020204" pitchFamily="34"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42146" y="1688794"/>
            <a:ext cx="5364163"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7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Why should I care?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9" name="Picture 2" descr="Image result for wildfire burning down hous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16724" y="3801438"/>
            <a:ext cx="4313208" cy="276045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467544" y="1628800"/>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CA" altLang="en-US" sz="2400" dirty="0"/>
              <a:t>During the fire season, British Columbians may be evacuated from their communities and homes may be destroyed.</a:t>
            </a:r>
          </a:p>
          <a:p>
            <a:pPr>
              <a:lnSpc>
                <a:spcPct val="110000"/>
              </a:lnSpc>
            </a:pPr>
            <a:r>
              <a:rPr lang="en-CA" altLang="en-US" sz="2400" dirty="0"/>
              <a:t>Living in a forested area means that you and your community eventually will have to contend with the threat of a wildfire.</a:t>
            </a:r>
          </a:p>
          <a:p>
            <a:endParaRPr lang="en-CA" sz="2400" dirty="0"/>
          </a:p>
        </p:txBody>
      </p:sp>
      <p:sp>
        <p:nvSpPr>
          <p:cNvPr id="11" name="Rectangle 10"/>
          <p:cNvSpPr/>
          <p:nvPr/>
        </p:nvSpPr>
        <p:spPr>
          <a:xfrm>
            <a:off x="-56038" y="4153691"/>
            <a:ext cx="4572000" cy="2055947"/>
          </a:xfrm>
          <a:prstGeom prst="rect">
            <a:avLst/>
          </a:prstGeom>
        </p:spPr>
        <p:txBody>
          <a:bodyPr>
            <a:spAutoFit/>
          </a:bodyPr>
          <a:lstStyle/>
          <a:p>
            <a:pPr algn="ctr">
              <a:lnSpc>
                <a:spcPct val="110000"/>
              </a:lnSpc>
            </a:pPr>
            <a:r>
              <a:rPr lang="en-CA" altLang="en-US" sz="2600" b="1" dirty="0"/>
              <a:t>Your best protection is </a:t>
            </a:r>
            <a:r>
              <a:rPr lang="en-CA" altLang="en-US" sz="3200" b="1" dirty="0"/>
              <a:t>PREVENTION </a:t>
            </a:r>
          </a:p>
          <a:p>
            <a:pPr algn="ctr">
              <a:lnSpc>
                <a:spcPct val="110000"/>
              </a:lnSpc>
            </a:pPr>
            <a:r>
              <a:rPr lang="en-CA" altLang="en-US" sz="2600" b="1" dirty="0"/>
              <a:t>and your best tool is the </a:t>
            </a:r>
          </a:p>
          <a:p>
            <a:pPr algn="ctr">
              <a:lnSpc>
                <a:spcPct val="110000"/>
              </a:lnSpc>
            </a:pPr>
            <a:r>
              <a:rPr lang="en-CA" altLang="en-US" sz="3200" b="1" dirty="0"/>
              <a:t>FireSmart program</a:t>
            </a:r>
            <a:r>
              <a:rPr lang="en-CA" altLang="en-US" sz="2600" b="1" dirty="0"/>
              <a:t>.</a:t>
            </a:r>
          </a:p>
        </p:txBody>
      </p:sp>
    </p:spTree>
    <p:extLst>
      <p:ext uri="{BB962C8B-B14F-4D97-AF65-F5344CB8AC3E}">
        <p14:creationId xmlns:p14="http://schemas.microsoft.com/office/powerpoint/2010/main" val="710718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SFP.IDIR.BCGOV\U165\ECATHERA$\Profile\Desktop\Elephant Hill; Jul 23, 2017; RT Edited.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608"/>
            <a:ext cx="9144000" cy="5167223"/>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043608" y="5229200"/>
            <a:ext cx="7056784" cy="1569660"/>
          </a:xfrm>
          <a:prstGeom prst="rect">
            <a:avLst/>
          </a:prstGeom>
        </p:spPr>
        <p:txBody>
          <a:bodyPr wrap="square">
            <a:spAutoFit/>
          </a:bodyPr>
          <a:lstStyle/>
          <a:p>
            <a:pPr algn="ctr"/>
            <a:r>
              <a:rPr lang="en-CA" sz="3200" dirty="0">
                <a:cs typeface="Arial" panose="020B0604020202020204" pitchFamily="34" charset="0"/>
              </a:rPr>
              <a:t>Wildfire prevention begins </a:t>
            </a:r>
            <a:r>
              <a:rPr lang="en-CA" sz="3200" b="1" dirty="0">
                <a:cs typeface="Arial" panose="020B0604020202020204" pitchFamily="34" charset="0"/>
              </a:rPr>
              <a:t>BEFORE </a:t>
            </a:r>
          </a:p>
          <a:p>
            <a:pPr algn="ctr"/>
            <a:r>
              <a:rPr lang="en-CA" sz="3200" dirty="0">
                <a:cs typeface="Arial" panose="020B0604020202020204" pitchFamily="34" charset="0"/>
              </a:rPr>
              <a:t>the fire occurs and in our own backyards. </a:t>
            </a:r>
          </a:p>
          <a:p>
            <a:pPr algn="ctr"/>
            <a:r>
              <a:rPr lang="en-CA" sz="3200" dirty="0">
                <a:cs typeface="Arial" panose="020B0604020202020204" pitchFamily="34" charset="0"/>
              </a:rPr>
              <a:t>FireSmart is a shared responsibility. </a:t>
            </a:r>
            <a:endParaRPr lang="en-CA" sz="3200" b="1" dirty="0">
              <a:cs typeface="Arial" panose="020B0604020202020204" pitchFamily="34" charset="0"/>
            </a:endParaRPr>
          </a:p>
        </p:txBody>
      </p:sp>
    </p:spTree>
    <p:extLst>
      <p:ext uri="{BB962C8B-B14F-4D97-AF65-F5344CB8AC3E}">
        <p14:creationId xmlns:p14="http://schemas.microsoft.com/office/powerpoint/2010/main" val="178927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6" name="Content Placeholder 1"/>
          <p:cNvSpPr txBox="1">
            <a:spLocks/>
          </p:cNvSpPr>
          <p:nvPr/>
        </p:nvSpPr>
        <p:spPr>
          <a:xfrm>
            <a:off x="163004" y="2023823"/>
            <a:ext cx="244462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1200"/>
              </a:spcBef>
              <a:defRPr/>
            </a:pPr>
            <a:r>
              <a:rPr lang="en-US" sz="2000" dirty="0">
                <a:solidFill>
                  <a:prstClr val="black"/>
                </a:solidFill>
              </a:rPr>
              <a:t>4% survival: flammable roof, no treatment and no defensive action</a:t>
            </a:r>
          </a:p>
          <a:p>
            <a:pPr marL="457200" indent="-457200">
              <a:spcBef>
                <a:spcPts val="1200"/>
              </a:spcBef>
              <a:defRPr/>
            </a:pPr>
            <a:r>
              <a:rPr lang="en-US" sz="2000" dirty="0">
                <a:solidFill>
                  <a:prstClr val="black"/>
                </a:solidFill>
              </a:rPr>
              <a:t>20% survival: flammable roof</a:t>
            </a:r>
          </a:p>
          <a:p>
            <a:pPr marL="457200" indent="-457200">
              <a:spcBef>
                <a:spcPts val="1200"/>
              </a:spcBef>
              <a:defRPr/>
            </a:pPr>
            <a:r>
              <a:rPr lang="en-US" sz="2000" dirty="0">
                <a:solidFill>
                  <a:prstClr val="black"/>
                </a:solidFill>
              </a:rPr>
              <a:t>70% survival: non-flammable roof</a:t>
            </a:r>
          </a:p>
          <a:p>
            <a:pPr marL="457200" indent="-457200">
              <a:spcBef>
                <a:spcPts val="1200"/>
              </a:spcBef>
              <a:defRPr/>
            </a:pPr>
            <a:r>
              <a:rPr lang="en-US" sz="2000" dirty="0">
                <a:solidFill>
                  <a:prstClr val="black"/>
                </a:solidFill>
              </a:rPr>
              <a:t>90% survival: &lt; 10 metres (Zone 1) or more of vegetation is treated</a:t>
            </a:r>
          </a:p>
        </p:txBody>
      </p:sp>
      <p:sp>
        <p:nvSpPr>
          <p:cNvPr id="7" name="TextBox 6"/>
          <p:cNvSpPr txBox="1"/>
          <p:nvPr/>
        </p:nvSpPr>
        <p:spPr>
          <a:xfrm>
            <a:off x="0" y="1162050"/>
            <a:ext cx="9064624" cy="861774"/>
          </a:xfrm>
          <a:prstGeom prst="rect">
            <a:avLst/>
          </a:prstGeom>
          <a:noFill/>
        </p:spPr>
        <p:txBody>
          <a:bodyPr wrap="square" rtlCol="0">
            <a:spAutoFit/>
          </a:bodyPr>
          <a:lstStyle/>
          <a:p>
            <a:pPr algn="ctr"/>
            <a:r>
              <a:rPr lang="en-US" sz="3200" b="1" dirty="0">
                <a:solidFill>
                  <a:prstClr val="black"/>
                </a:solidFill>
              </a:rPr>
              <a:t>Wildfire structure survival statistics </a:t>
            </a:r>
          </a:p>
          <a:p>
            <a:endParaRPr lang="en-CA" dirty="0">
              <a:solidFill>
                <a:prstClr val="black"/>
              </a:solidFill>
            </a:endParaRPr>
          </a:p>
        </p:txBody>
      </p:sp>
      <p:pic>
        <p:nvPicPr>
          <p:cNvPr id="8" name="Picture 7">
            <a:extLst>
              <a:ext uri="{FF2B5EF4-FFF2-40B4-BE49-F238E27FC236}">
                <a16:creationId xmlns:a16="http://schemas.microsoft.com/office/drawing/2014/main" id="{EC9A46FF-CCD0-477B-92E9-273B971D60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754" y="1772816"/>
            <a:ext cx="6224840" cy="4392488"/>
          </a:xfrm>
          <a:prstGeom prst="rect">
            <a:avLst/>
          </a:prstGeom>
        </p:spPr>
      </p:pic>
    </p:spTree>
    <p:extLst>
      <p:ext uri="{BB962C8B-B14F-4D97-AF65-F5344CB8AC3E}">
        <p14:creationId xmlns:p14="http://schemas.microsoft.com/office/powerpoint/2010/main" val="112210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620688"/>
            <a:ext cx="6552728" cy="1143000"/>
          </a:xfrm>
        </p:spPr>
        <p:txBody>
          <a:bodyPr>
            <a:normAutofit/>
          </a:bodyPr>
          <a:lstStyle/>
          <a:p>
            <a:pPr algn="l"/>
            <a:r>
              <a:rPr lang="en-CA" dirty="0"/>
              <a:t>STRUCTURE IGNITION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6149453" y="-8952"/>
            <a:ext cx="2933010" cy="720080"/>
          </a:xfrm>
        </p:spPr>
      </p:pic>
      <p:pic>
        <p:nvPicPr>
          <p:cNvPr id="5" name="Picture 4" descr="A screenshot of a cell phone&#10;&#10;Description automatically generated">
            <a:extLst>
              <a:ext uri="{FF2B5EF4-FFF2-40B4-BE49-F238E27FC236}">
                <a16:creationId xmlns:a16="http://schemas.microsoft.com/office/drawing/2014/main" id="{4DDBAB02-DF1D-49C8-84C7-5C08AFAB53F0}"/>
              </a:ext>
            </a:extLst>
          </p:cNvPr>
          <p:cNvPicPr>
            <a:picLocks noChangeAspect="1"/>
          </p:cNvPicPr>
          <p:nvPr/>
        </p:nvPicPr>
        <p:blipFill rotWithShape="1">
          <a:blip r:embed="rId4">
            <a:extLst>
              <a:ext uri="{28A0092B-C50C-407E-A947-70E740481C1C}">
                <a14:useLocalDpi xmlns:a14="http://schemas.microsoft.com/office/drawing/2010/main" val="0"/>
              </a:ext>
            </a:extLst>
          </a:blip>
          <a:srcRect l="1083" t="9051" r="2918" b="9798"/>
          <a:stretch/>
        </p:blipFill>
        <p:spPr>
          <a:xfrm>
            <a:off x="710393" y="1486488"/>
            <a:ext cx="7723213" cy="5322734"/>
          </a:xfrm>
          <a:prstGeom prst="rect">
            <a:avLst/>
          </a:prstGeom>
        </p:spPr>
      </p:pic>
    </p:spTree>
    <p:extLst>
      <p:ext uri="{BB962C8B-B14F-4D97-AF65-F5344CB8AC3E}">
        <p14:creationId xmlns:p14="http://schemas.microsoft.com/office/powerpoint/2010/main" val="135714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79"/>
            <a:ext cx="9144000" cy="5143500"/>
          </a:xfrm>
          <a:prstGeom prst="rect">
            <a:avLst/>
          </a:prstGeom>
        </p:spPr>
      </p:pic>
      <p:sp>
        <p:nvSpPr>
          <p:cNvPr id="2" name="Title 1"/>
          <p:cNvSpPr>
            <a:spLocks noGrp="1"/>
          </p:cNvSpPr>
          <p:nvPr>
            <p:ph type="title"/>
          </p:nvPr>
        </p:nvSpPr>
        <p:spPr>
          <a:xfrm>
            <a:off x="457200" y="404664"/>
            <a:ext cx="8229600" cy="1143000"/>
          </a:xfrm>
        </p:spPr>
        <p:txBody>
          <a:bodyPr>
            <a:normAutofit fontScale="90000"/>
          </a:bodyPr>
          <a:lstStyle/>
          <a:p>
            <a:r>
              <a:rPr lang="en-CA" b="1" dirty="0"/>
              <a:t>It’s time to get FireSmart</a:t>
            </a:r>
            <a:r>
              <a:rPr lang="en-CA" b="1" baseline="30000" dirty="0"/>
              <a:t>®</a:t>
            </a:r>
            <a:r>
              <a:rPr lang="en-CA" b="1" dirty="0"/>
              <a:t> about wildfires in B.C.</a:t>
            </a:r>
          </a:p>
        </p:txBody>
      </p:sp>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i="1" dirty="0">
                <a:solidFill>
                  <a:schemeClr val="bg1"/>
                </a:solidFill>
              </a:rPr>
              <a:t>Community Name, Location, Date</a:t>
            </a:r>
          </a:p>
        </p:txBody>
      </p:sp>
    </p:spTree>
    <p:extLst>
      <p:ext uri="{BB962C8B-B14F-4D97-AF65-F5344CB8AC3E}">
        <p14:creationId xmlns:p14="http://schemas.microsoft.com/office/powerpoint/2010/main" val="72112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Non-Combustible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9" name="Content Placeholder 1"/>
          <p:cNvSpPr txBox="1">
            <a:spLocks/>
          </p:cNvSpPr>
          <p:nvPr/>
        </p:nvSpPr>
        <p:spPr>
          <a:xfrm>
            <a:off x="457200" y="1417638"/>
            <a:ext cx="8525757" cy="50256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The most critical</a:t>
            </a:r>
            <a:r>
              <a:rPr lang="en-CA" sz="2000" b="1" i="1" dirty="0"/>
              <a:t> </a:t>
            </a:r>
            <a:r>
              <a:rPr lang="en-CA" sz="2000" b="1" dirty="0"/>
              <a:t>zone (0  to 1.5 metres from the home)</a:t>
            </a:r>
          </a:p>
          <a:p>
            <a:r>
              <a:rPr lang="en-CA" sz="2000" dirty="0"/>
              <a:t>Remove  combustible material right down to the mineral soil</a:t>
            </a:r>
          </a:p>
          <a:p>
            <a:r>
              <a:rPr lang="en-CA" sz="2000" dirty="0"/>
              <a:t>Use non-flammable materials such as gravel, brick or concrete in this critical area adjacent to your home </a:t>
            </a:r>
          </a:p>
          <a:p>
            <a:r>
              <a:rPr lang="en-CA" sz="2000" dirty="0"/>
              <a:t>Avoid having woody shrubs, trees or tree branches in this zone </a:t>
            </a:r>
          </a:p>
          <a:p>
            <a:pPr marL="0" indent="0">
              <a:buFont typeface="Arial" panose="020B0604020202020204" pitchFamily="34" charset="0"/>
              <a:buNone/>
            </a:pPr>
            <a:endParaRPr lang="en-CA" sz="2000" dirty="0"/>
          </a:p>
        </p:txBody>
      </p:sp>
      <p:pic>
        <p:nvPicPr>
          <p:cNvPr id="5" name="Picture 4" descr="A screenshot of a cell phone&#10;&#10;Description automatically generated">
            <a:extLst>
              <a:ext uri="{FF2B5EF4-FFF2-40B4-BE49-F238E27FC236}">
                <a16:creationId xmlns:a16="http://schemas.microsoft.com/office/drawing/2014/main" id="{721FB5B2-135D-4F71-9261-2DFD663B8801}"/>
              </a:ext>
            </a:extLst>
          </p:cNvPr>
          <p:cNvPicPr>
            <a:picLocks noChangeAspect="1"/>
          </p:cNvPicPr>
          <p:nvPr/>
        </p:nvPicPr>
        <p:blipFill rotWithShape="1">
          <a:blip r:embed="rId4">
            <a:extLst>
              <a:ext uri="{28A0092B-C50C-407E-A947-70E740481C1C}">
                <a14:useLocalDpi xmlns:a14="http://schemas.microsoft.com/office/drawing/2010/main" val="0"/>
              </a:ext>
            </a:extLst>
          </a:blip>
          <a:srcRect b="21740"/>
          <a:stretch/>
        </p:blipFill>
        <p:spPr>
          <a:xfrm>
            <a:off x="1489906" y="3320427"/>
            <a:ext cx="6164188" cy="3250249"/>
          </a:xfrm>
          <a:prstGeom prst="rect">
            <a:avLst/>
          </a:prstGeom>
        </p:spPr>
      </p:pic>
    </p:spTree>
    <p:extLst>
      <p:ext uri="{BB962C8B-B14F-4D97-AF65-F5344CB8AC3E}">
        <p14:creationId xmlns:p14="http://schemas.microsoft.com/office/powerpoint/2010/main" val="296368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Non-Combustible Zone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4"/>
          <p:cNvSpPr txBox="1">
            <a:spLocks/>
          </p:cNvSpPr>
          <p:nvPr/>
        </p:nvSpPr>
        <p:spPr>
          <a:xfrm>
            <a:off x="541695" y="1595277"/>
            <a:ext cx="3886200" cy="46989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2400"/>
              </a:spcAft>
              <a:buFont typeface="Arial" panose="020B0604020202020204" pitchFamily="34" charset="0"/>
              <a:buNone/>
            </a:pPr>
            <a:r>
              <a:rPr lang="en-CA" sz="2000" b="1" dirty="0"/>
              <a:t>CHARACTERISTICS OF FIRE- RESISTANT PLANTS</a:t>
            </a:r>
          </a:p>
          <a:p>
            <a:r>
              <a:rPr lang="en-CA" sz="2000" dirty="0"/>
              <a:t>moist, supple leaves</a:t>
            </a:r>
          </a:p>
          <a:p>
            <a:r>
              <a:rPr lang="en-CA" sz="2000" dirty="0"/>
              <a:t>accumulates minimal dead vegetation</a:t>
            </a:r>
          </a:p>
          <a:p>
            <a:r>
              <a:rPr lang="en-CA" sz="2000" dirty="0"/>
              <a:t>water-like sap with little odour</a:t>
            </a:r>
          </a:p>
          <a:p>
            <a:r>
              <a:rPr lang="en-CA" sz="2000" dirty="0"/>
              <a:t>low amount of sap or resin material</a:t>
            </a:r>
          </a:p>
        </p:txBody>
      </p:sp>
      <p:sp>
        <p:nvSpPr>
          <p:cNvPr id="6" name="Content Placeholder 4"/>
          <p:cNvSpPr txBox="1">
            <a:spLocks/>
          </p:cNvSpPr>
          <p:nvPr/>
        </p:nvSpPr>
        <p:spPr>
          <a:xfrm>
            <a:off x="4809412" y="1595277"/>
            <a:ext cx="3886200" cy="46989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2400"/>
              </a:spcAft>
              <a:buFont typeface="Arial" panose="020B0604020202020204" pitchFamily="34" charset="0"/>
              <a:buNone/>
            </a:pPr>
            <a:r>
              <a:rPr lang="en-CA" sz="2000" b="1" dirty="0"/>
              <a:t>CHARACTERISTICS OF HIGHLY FLAMMABLE PLANTS</a:t>
            </a:r>
          </a:p>
          <a:p>
            <a:r>
              <a:rPr lang="en-CA" sz="2000" dirty="0"/>
              <a:t>leaves or needles are aromatic</a:t>
            </a:r>
          </a:p>
          <a:p>
            <a:r>
              <a:rPr lang="en-CA" sz="2000" dirty="0"/>
              <a:t>accumulates fine, dry dead material</a:t>
            </a:r>
          </a:p>
          <a:p>
            <a:r>
              <a:rPr lang="en-CA" sz="2000" dirty="0"/>
              <a:t>contain resin or oils</a:t>
            </a:r>
          </a:p>
          <a:p>
            <a:r>
              <a:rPr lang="en-CA" sz="2000" dirty="0"/>
              <a:t>Loose, papery or flaky bark</a:t>
            </a:r>
            <a:endParaRPr lang="en-CA" sz="2000" b="1" dirty="0"/>
          </a:p>
        </p:txBody>
      </p:sp>
      <p:sp>
        <p:nvSpPr>
          <p:cNvPr id="3" name="Rectangle 2"/>
          <p:cNvSpPr/>
          <p:nvPr/>
        </p:nvSpPr>
        <p:spPr>
          <a:xfrm>
            <a:off x="232544" y="5085184"/>
            <a:ext cx="4173647" cy="1200329"/>
          </a:xfrm>
          <a:prstGeom prst="rect">
            <a:avLst/>
          </a:prstGeom>
        </p:spPr>
        <p:txBody>
          <a:bodyPr wrap="square">
            <a:spAutoFit/>
          </a:bodyPr>
          <a:lstStyle/>
          <a:p>
            <a:pPr algn="ctr"/>
            <a:r>
              <a:rPr lang="en-CA" sz="2400" dirty="0">
                <a:cs typeface="Arial" panose="020B0604020202020204" pitchFamily="34" charset="0"/>
              </a:rPr>
              <a:t>Examples of plants to </a:t>
            </a:r>
            <a:r>
              <a:rPr lang="en-CA" sz="2400" b="1" dirty="0">
                <a:cs typeface="Arial" panose="020B0604020202020204" pitchFamily="34" charset="0"/>
              </a:rPr>
              <a:t>AVOID</a:t>
            </a:r>
            <a:r>
              <a:rPr lang="en-CA" sz="2400" dirty="0">
                <a:cs typeface="Arial" panose="020B0604020202020204" pitchFamily="34" charset="0"/>
              </a:rPr>
              <a:t> planting: cedar, juniper, pine, </a:t>
            </a:r>
          </a:p>
          <a:p>
            <a:pPr algn="ctr"/>
            <a:r>
              <a:rPr lang="en-CA" sz="2400" dirty="0">
                <a:cs typeface="Arial" panose="020B0604020202020204" pitchFamily="34" charset="0"/>
              </a:rPr>
              <a:t>tall grass and spruce. </a:t>
            </a:r>
          </a:p>
        </p:txBody>
      </p:sp>
      <p:pic>
        <p:nvPicPr>
          <p:cNvPr id="3074"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85218" y="4725144"/>
            <a:ext cx="4334588" cy="1672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0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1</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510114" y="1672579"/>
            <a:ext cx="4544965" cy="43785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1.5 to 10 metres from the home</a:t>
            </a:r>
          </a:p>
          <a:p>
            <a:r>
              <a:rPr lang="en-CA" sz="2000" dirty="0"/>
              <a:t>Create a FireSmart yard so that fire will not easily transmit to your home. </a:t>
            </a:r>
          </a:p>
          <a:p>
            <a:r>
              <a:rPr lang="en-CA" sz="2000" dirty="0"/>
              <a:t>Plant low-density, fire-resistant plants and shrubs.</a:t>
            </a:r>
          </a:p>
          <a:p>
            <a:r>
              <a:rPr lang="en-CA" sz="2000" dirty="0"/>
              <a:t>Avoid planting coniferous trees (cones and needles) in this zone, since they are highly flammable.</a:t>
            </a:r>
          </a:p>
          <a:p>
            <a:r>
              <a:rPr lang="en-CA" sz="2000" dirty="0"/>
              <a:t>Keep lawns mowed. </a:t>
            </a:r>
          </a:p>
          <a:p>
            <a:r>
              <a:rPr lang="en-CA" sz="2000" dirty="0"/>
              <a:t>Move firewood piles, construction materials, storage sheds and other combustible  structures out of this zone and into Zone 2. </a:t>
            </a:r>
          </a:p>
          <a:p>
            <a:pPr marL="0" indent="0">
              <a:buFont typeface="Arial" panose="020B0604020202020204" pitchFamily="34" charset="0"/>
              <a:buNone/>
            </a:pPr>
            <a:endParaRPr lang="en-CA" sz="1800" dirty="0"/>
          </a:p>
        </p:txBody>
      </p:sp>
      <p:pic>
        <p:nvPicPr>
          <p:cNvPr id="6" name="Picture 2" descr="Image result for house wood pile">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217375" y="2402879"/>
            <a:ext cx="3313214" cy="3107975"/>
          </a:xfrm>
          <a:prstGeom prst="ellipse">
            <a:avLst/>
          </a:prstGeom>
          <a:noFill/>
          <a:extLst>
            <a:ext uri="{909E8E84-426E-40DD-AFC4-6F175D3DCCD1}">
              <a14:hiddenFill xmlns:a14="http://schemas.microsoft.com/office/drawing/2010/main">
                <a:solidFill>
                  <a:srgbClr val="FFFFFF"/>
                </a:solidFill>
              </a14:hiddenFill>
            </a:ext>
          </a:extLst>
        </p:spPr>
      </p:pic>
      <p:sp>
        <p:nvSpPr>
          <p:cNvPr id="7" name="Minus 6"/>
          <p:cNvSpPr/>
          <p:nvPr/>
        </p:nvSpPr>
        <p:spPr>
          <a:xfrm rot="2615006">
            <a:off x="4724547" y="3539522"/>
            <a:ext cx="4227616" cy="834686"/>
          </a:xfrm>
          <a:prstGeom prst="mathMinus">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rgbClr val="C00000"/>
              </a:solidFill>
            </a:endParaRPr>
          </a:p>
        </p:txBody>
      </p:sp>
      <p:sp>
        <p:nvSpPr>
          <p:cNvPr id="8" name="Donut 7"/>
          <p:cNvSpPr/>
          <p:nvPr/>
        </p:nvSpPr>
        <p:spPr>
          <a:xfrm>
            <a:off x="5217373" y="2318070"/>
            <a:ext cx="3313215" cy="3277590"/>
          </a:xfrm>
          <a:prstGeom prst="donut">
            <a:avLst>
              <a:gd name="adj" fmla="val 4939"/>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3209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2</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285386" y="1593372"/>
            <a:ext cx="8597357" cy="47165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10  to 30 metres from home</a:t>
            </a:r>
          </a:p>
          <a:p>
            <a:r>
              <a:rPr lang="en-CA" sz="2000" dirty="0"/>
              <a:t>Prune and trim evergreen trees to create at least  3 metres of horizontal space between single or grouped tree crowns.</a:t>
            </a:r>
          </a:p>
          <a:p>
            <a:r>
              <a:rPr lang="en-CA" sz="2000" dirty="0"/>
              <a:t>On the remaining evergreen trees, remove all branches to a height of 2 metres above the ground.</a:t>
            </a:r>
          </a:p>
          <a:p>
            <a:r>
              <a:rPr lang="en-CA" sz="2000" dirty="0"/>
              <a:t>Regularly clean up fallen branches, dry grass and needles from the ground to eliminate potential surface fuels.</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26794" y="4307051"/>
            <a:ext cx="6760211" cy="2289551"/>
          </a:xfrm>
          <a:prstGeom prst="rect">
            <a:avLst/>
          </a:prstGeom>
          <a:ln>
            <a:solidFill>
              <a:schemeClr val="tx1"/>
            </a:solidFill>
          </a:ln>
        </p:spPr>
      </p:pic>
    </p:spTree>
    <p:extLst>
      <p:ext uri="{BB962C8B-B14F-4D97-AF65-F5344CB8AC3E}">
        <p14:creationId xmlns:p14="http://schemas.microsoft.com/office/powerpoint/2010/main" val="41320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Zone 3</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Content Placeholder 1"/>
          <p:cNvSpPr txBox="1">
            <a:spLocks/>
          </p:cNvSpPr>
          <p:nvPr/>
        </p:nvSpPr>
        <p:spPr>
          <a:xfrm>
            <a:off x="265534" y="1560227"/>
            <a:ext cx="8568952" cy="44284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000" b="1" dirty="0"/>
              <a:t>30 to 100 metres from home</a:t>
            </a:r>
          </a:p>
          <a:p>
            <a:r>
              <a:rPr lang="en-CA" sz="2000" dirty="0"/>
              <a:t>Create an environment that will not support high-intensity crown fires.</a:t>
            </a:r>
          </a:p>
          <a:p>
            <a:r>
              <a:rPr lang="en-CA" sz="2000" dirty="0"/>
              <a:t>A focus on fuel reduction and conversion (rather than removal) is the main priority in this zone.</a:t>
            </a:r>
          </a:p>
          <a:p>
            <a:r>
              <a:rPr lang="en-CA" sz="2000" dirty="0"/>
              <a:t>Look for opportunities to create a fire break by creating space between trees and other flammable vegetation.</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79618" y="3975951"/>
            <a:ext cx="6298722" cy="2595694"/>
          </a:xfrm>
          <a:prstGeom prst="rect">
            <a:avLst/>
          </a:prstGeom>
          <a:ln w="28575">
            <a:solidFill>
              <a:schemeClr val="tx1"/>
            </a:solidFill>
          </a:ln>
        </p:spPr>
      </p:pic>
    </p:spTree>
    <p:extLst>
      <p:ext uri="{BB962C8B-B14F-4D97-AF65-F5344CB8AC3E}">
        <p14:creationId xmlns:p14="http://schemas.microsoft.com/office/powerpoint/2010/main" val="41320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200" dirty="0"/>
              <a:t>Homebuilding considerations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02" r="-1"/>
          <a:stretch/>
        </p:blipFill>
        <p:spPr bwMode="auto">
          <a:xfrm>
            <a:off x="-55175" y="1142318"/>
            <a:ext cx="9217836" cy="571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51520" y="6095037"/>
            <a:ext cx="8434873" cy="646331"/>
          </a:xfrm>
          <a:prstGeom prst="rect">
            <a:avLst/>
          </a:prstGeom>
        </p:spPr>
        <p:txBody>
          <a:bodyPr wrap="square">
            <a:spAutoFit/>
          </a:bodyPr>
          <a:lstStyle/>
          <a:p>
            <a:r>
              <a:rPr lang="en-CA" b="1" dirty="0">
                <a:solidFill>
                  <a:prstClr val="white"/>
                </a:solidFill>
              </a:rPr>
              <a:t>Always ensure roofs and gutters are  clear of combustible material, vents and eaves are screened  in or enclosed ,and siding is free of gaps  where embers could accumulate. </a:t>
            </a:r>
          </a:p>
        </p:txBody>
      </p:sp>
    </p:spTree>
    <p:extLst>
      <p:ext uri="{BB962C8B-B14F-4D97-AF65-F5344CB8AC3E}">
        <p14:creationId xmlns:p14="http://schemas.microsoft.com/office/powerpoint/2010/main" val="41320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8936" cy="1143000"/>
          </a:xfrm>
        </p:spPr>
        <p:txBody>
          <a:bodyPr>
            <a:noAutofit/>
          </a:bodyPr>
          <a:lstStyle/>
          <a:p>
            <a:pPr algn="l"/>
            <a:r>
              <a:rPr lang="en-CA" sz="3200" dirty="0"/>
              <a:t>Recommended home roofing materials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Rectangle 4"/>
          <p:cNvSpPr/>
          <p:nvPr/>
        </p:nvSpPr>
        <p:spPr>
          <a:xfrm>
            <a:off x="4145201" y="2100308"/>
            <a:ext cx="4420301" cy="1938992"/>
          </a:xfrm>
          <a:prstGeom prst="rect">
            <a:avLst/>
          </a:prstGeom>
          <a:ln w="28575">
            <a:solidFill>
              <a:schemeClr val="tx1"/>
            </a:solidFill>
          </a:ln>
        </p:spPr>
        <p:txBody>
          <a:bodyPr wrap="square">
            <a:spAutoFit/>
          </a:bodyPr>
          <a:lstStyle/>
          <a:p>
            <a:r>
              <a:rPr lang="en-CA" sz="2000" dirty="0"/>
              <a:t>Roofing material tested for flammability is assigned a classification:</a:t>
            </a:r>
          </a:p>
          <a:p>
            <a:endParaRPr lang="en-CA" sz="2000" dirty="0"/>
          </a:p>
          <a:p>
            <a:r>
              <a:rPr lang="en-CA" sz="2000" b="1" dirty="0"/>
              <a:t>CLASS A – </a:t>
            </a:r>
            <a:r>
              <a:rPr lang="en-CA" sz="2000" dirty="0"/>
              <a:t>high resistance to fire </a:t>
            </a:r>
          </a:p>
          <a:p>
            <a:r>
              <a:rPr lang="en-CA" sz="2000" b="1" dirty="0"/>
              <a:t>CLASS B – </a:t>
            </a:r>
            <a:r>
              <a:rPr lang="en-CA" sz="2000" dirty="0"/>
              <a:t>moderate resistance to fire</a:t>
            </a:r>
          </a:p>
          <a:p>
            <a:r>
              <a:rPr lang="en-CA" sz="2000" b="1" dirty="0"/>
              <a:t>CLASS C – </a:t>
            </a:r>
            <a:r>
              <a:rPr lang="en-CA" sz="2000" dirty="0"/>
              <a:t>low resistance to fire</a:t>
            </a:r>
          </a:p>
        </p:txBody>
      </p:sp>
      <p:pic>
        <p:nvPicPr>
          <p:cNvPr id="6" name="Picture 14" descr="Image result for roof asphalt">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2146" y="1488682"/>
            <a:ext cx="3313215" cy="3267075"/>
          </a:xfrm>
          <a:prstGeom prst="ellipse">
            <a:avLst/>
          </a:prstGeom>
          <a:noFill/>
          <a:extLst>
            <a:ext uri="{909E8E84-426E-40DD-AFC4-6F175D3DCCD1}">
              <a14:hiddenFill xmlns:a14="http://schemas.microsoft.com/office/drawing/2010/main">
                <a:solidFill>
                  <a:srgbClr val="FFFFFF"/>
                </a:solidFill>
              </a14:hiddenFill>
            </a:ext>
          </a:extLst>
        </p:spPr>
      </p:pic>
      <p:sp>
        <p:nvSpPr>
          <p:cNvPr id="7" name="Donut 6"/>
          <p:cNvSpPr/>
          <p:nvPr/>
        </p:nvSpPr>
        <p:spPr>
          <a:xfrm>
            <a:off x="272145" y="1478167"/>
            <a:ext cx="3313215" cy="3277590"/>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8" name="Rectangle 7"/>
          <p:cNvSpPr/>
          <p:nvPr/>
        </p:nvSpPr>
        <p:spPr>
          <a:xfrm>
            <a:off x="550328" y="5139042"/>
            <a:ext cx="8281358" cy="173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cs typeface="Arial" panose="020B0604020202020204" pitchFamily="34" charset="0"/>
              </a:rPr>
              <a:t>The roof is the most </a:t>
            </a:r>
            <a:r>
              <a:rPr lang="en-CA" sz="2400" b="1" dirty="0">
                <a:solidFill>
                  <a:schemeClr val="tx1"/>
                </a:solidFill>
                <a:cs typeface="Arial" panose="020B0604020202020204" pitchFamily="34" charset="0"/>
              </a:rPr>
              <a:t>VULNERABLE</a:t>
            </a:r>
            <a:r>
              <a:rPr lang="en-CA" sz="2400" dirty="0">
                <a:solidFill>
                  <a:schemeClr val="tx1"/>
                </a:solidFill>
                <a:cs typeface="Arial" panose="020B0604020202020204" pitchFamily="34" charset="0"/>
              </a:rPr>
              <a:t> component of your home. Sparks and burning embers from a wildfire can travel long distances and quickly ignite flammable roofing material. </a:t>
            </a:r>
          </a:p>
        </p:txBody>
      </p:sp>
    </p:spTree>
    <p:extLst>
      <p:ext uri="{BB962C8B-B14F-4D97-AF65-F5344CB8AC3E}">
        <p14:creationId xmlns:p14="http://schemas.microsoft.com/office/powerpoint/2010/main" val="41320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a:bodyPr>
          <a:lstStyle/>
          <a:p>
            <a:pPr algn="l"/>
            <a:r>
              <a:rPr lang="en-CA" sz="3200" dirty="0"/>
              <a:t>Recommended home siding materials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Rectangle 4"/>
          <p:cNvSpPr/>
          <p:nvPr/>
        </p:nvSpPr>
        <p:spPr>
          <a:xfrm>
            <a:off x="5803641" y="1853945"/>
            <a:ext cx="3060442" cy="4401205"/>
          </a:xfrm>
          <a:prstGeom prst="rect">
            <a:avLst/>
          </a:prstGeom>
        </p:spPr>
        <p:txBody>
          <a:bodyPr wrap="square">
            <a:spAutoFit/>
          </a:bodyPr>
          <a:lstStyle/>
          <a:p>
            <a:pPr marL="285750" indent="-285750">
              <a:buFont typeface="Arial" pitchFamily="34" charset="0"/>
              <a:buChar char="•"/>
            </a:pPr>
            <a:r>
              <a:rPr lang="en-CA" sz="2000" dirty="0"/>
              <a:t>Aside from the roof, the structural component most vulnerable to wildfire is siding material.</a:t>
            </a:r>
          </a:p>
          <a:p>
            <a:pPr marL="285750" indent="-285750">
              <a:buFont typeface="Arial" pitchFamily="34" charset="0"/>
              <a:buChar char="•"/>
            </a:pPr>
            <a:r>
              <a:rPr lang="en-CA" sz="2000" dirty="0"/>
              <a:t>Vinyl siding can melt when exposed to high temperatures, allowing fire to reach the interior of the building.</a:t>
            </a:r>
          </a:p>
          <a:p>
            <a:pPr marL="285750" indent="-285750">
              <a:buFont typeface="Arial" pitchFamily="34" charset="0"/>
              <a:buChar char="•"/>
            </a:pPr>
            <a:r>
              <a:rPr lang="en-CA" sz="2000" dirty="0"/>
              <a:t>Fibre cement board panels, stucco, brick and poured concrete offer superior fire resistance. </a:t>
            </a:r>
          </a:p>
        </p:txBody>
      </p:sp>
      <p:pic>
        <p:nvPicPr>
          <p:cNvPr id="6" name="Picture 8" descr="Image result for brick">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7453" y="5064264"/>
            <a:ext cx="1404798" cy="134183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stucco">
            <a:hlinkClick r:id="rId6"/>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67418" y="3376992"/>
            <a:ext cx="1384833" cy="134183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fibre cement siding">
            <a:hlinkClick r:id="rId8"/>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67418" y="1554151"/>
            <a:ext cx="1428870" cy="1340653"/>
          </a:xfrm>
          <a:prstGeom prst="ellipse">
            <a:avLst/>
          </a:prstGeom>
          <a:noFill/>
          <a:extLst>
            <a:ext uri="{909E8E84-426E-40DD-AFC4-6F175D3DCCD1}">
              <a14:hiddenFill xmlns:a14="http://schemas.microsoft.com/office/drawing/2010/main">
                <a:solidFill>
                  <a:srgbClr val="FFFFFF"/>
                </a:solidFill>
              </a14:hiddenFill>
            </a:ext>
          </a:extLst>
        </p:spPr>
      </p:pic>
      <p:sp>
        <p:nvSpPr>
          <p:cNvPr id="9" name="Donut 8"/>
          <p:cNvSpPr/>
          <p:nvPr/>
        </p:nvSpPr>
        <p:spPr>
          <a:xfrm>
            <a:off x="567418" y="1554151"/>
            <a:ext cx="1428870"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0" name="Donut 9"/>
          <p:cNvSpPr/>
          <p:nvPr/>
        </p:nvSpPr>
        <p:spPr>
          <a:xfrm>
            <a:off x="547453" y="3376991"/>
            <a:ext cx="1404798"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1" name="Donut 10"/>
          <p:cNvSpPr/>
          <p:nvPr/>
        </p:nvSpPr>
        <p:spPr>
          <a:xfrm>
            <a:off x="557435" y="5064265"/>
            <a:ext cx="1404798" cy="1341837"/>
          </a:xfrm>
          <a:prstGeom prst="donut">
            <a:avLst>
              <a:gd name="adj" fmla="val 4939"/>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12" name="TextBox 11"/>
          <p:cNvSpPr txBox="1"/>
          <p:nvPr/>
        </p:nvSpPr>
        <p:spPr>
          <a:xfrm>
            <a:off x="2401887" y="1963459"/>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Fibre cement siding</a:t>
            </a:r>
          </a:p>
        </p:txBody>
      </p:sp>
      <p:sp>
        <p:nvSpPr>
          <p:cNvPr id="13" name="TextBox 12"/>
          <p:cNvSpPr txBox="1"/>
          <p:nvPr/>
        </p:nvSpPr>
        <p:spPr>
          <a:xfrm>
            <a:off x="2401887" y="3730318"/>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Stucco siding</a:t>
            </a:r>
          </a:p>
        </p:txBody>
      </p:sp>
      <p:sp>
        <p:nvSpPr>
          <p:cNvPr id="14" name="TextBox 13"/>
          <p:cNvSpPr txBox="1"/>
          <p:nvPr/>
        </p:nvSpPr>
        <p:spPr>
          <a:xfrm>
            <a:off x="2401887" y="5473572"/>
            <a:ext cx="3946906" cy="523220"/>
          </a:xfrm>
          <a:prstGeom prst="rect">
            <a:avLst/>
          </a:prstGeom>
          <a:noFill/>
        </p:spPr>
        <p:txBody>
          <a:bodyPr wrap="square" rtlCol="0">
            <a:spAutoFit/>
          </a:bodyPr>
          <a:lstStyle/>
          <a:p>
            <a:pPr>
              <a:spcAft>
                <a:spcPts val="1800"/>
              </a:spcAft>
            </a:pPr>
            <a:r>
              <a:rPr lang="en-CA" sz="2800" b="1" dirty="0">
                <a:cs typeface="Arial" panose="020B0604020202020204" pitchFamily="34" charset="0"/>
              </a:rPr>
              <a:t>Brick siding</a:t>
            </a:r>
          </a:p>
        </p:txBody>
      </p:sp>
    </p:spTree>
    <p:extLst>
      <p:ext uri="{BB962C8B-B14F-4D97-AF65-F5344CB8AC3E}">
        <p14:creationId xmlns:p14="http://schemas.microsoft.com/office/powerpoint/2010/main" val="41320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FireSmart Community Recognition Program</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916844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6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66928" cy="1143000"/>
          </a:xfrm>
        </p:spPr>
        <p:txBody>
          <a:bodyPr>
            <a:normAutofit/>
          </a:bodyPr>
          <a:lstStyle/>
          <a:p>
            <a:pPr algn="l"/>
            <a:r>
              <a:rPr lang="en-CA" sz="3200" dirty="0"/>
              <a:t>Community recognition program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10" name="Content Placeholder 1"/>
          <p:cNvSpPr txBox="1">
            <a:spLocks/>
          </p:cNvSpPr>
          <p:nvPr/>
        </p:nvSpPr>
        <p:spPr>
          <a:xfrm>
            <a:off x="467544" y="1628800"/>
            <a:ext cx="8229600"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400" dirty="0">
              <a:solidFill>
                <a:prstClr val="black"/>
              </a:solidFill>
            </a:endParaRPr>
          </a:p>
        </p:txBody>
      </p:sp>
      <p:sp>
        <p:nvSpPr>
          <p:cNvPr id="8" name="Content Placeholder 1"/>
          <p:cNvSpPr txBox="1">
            <a:spLocks/>
          </p:cNvSpPr>
          <p:nvPr/>
        </p:nvSpPr>
        <p:spPr>
          <a:xfrm>
            <a:off x="285386" y="1593372"/>
            <a:ext cx="8597357" cy="47165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sz="2400" dirty="0"/>
              <a:t>Contact a Local FireSmart Representative (LFR).</a:t>
            </a:r>
          </a:p>
          <a:p>
            <a:r>
              <a:rPr lang="en-CA" sz="2400" dirty="0"/>
              <a:t>Create community representation.</a:t>
            </a:r>
          </a:p>
          <a:p>
            <a:r>
              <a:rPr lang="en-CA" sz="2400" dirty="0"/>
              <a:t>Local FireSmart Representative completes assessment and evaluation.</a:t>
            </a:r>
          </a:p>
          <a:p>
            <a:r>
              <a:rPr lang="en-CA" sz="2400" dirty="0"/>
              <a:t>Create a FireSmart Community Plan.</a:t>
            </a:r>
          </a:p>
          <a:p>
            <a:r>
              <a:rPr lang="en-CA" sz="2400" dirty="0"/>
              <a:t>Implement mitigation recommendations/solutions.</a:t>
            </a:r>
          </a:p>
          <a:p>
            <a:r>
              <a:rPr lang="en-CA" sz="2400" dirty="0"/>
              <a:t>Apply for recognition.</a:t>
            </a:r>
          </a:p>
          <a:p>
            <a:r>
              <a:rPr lang="en-CA" sz="2400" dirty="0"/>
              <a:t>Renew your recognition status and work to increase the number of FireSmart homes in your neighbourhood.</a:t>
            </a:r>
          </a:p>
          <a:p>
            <a:endParaRPr lang="en-CA" sz="2400" dirty="0"/>
          </a:p>
          <a:p>
            <a:endParaRPr lang="en-CA" sz="24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5446643"/>
            <a:ext cx="9156064" cy="1411357"/>
          </a:xfrm>
          <a:prstGeom prst="rect">
            <a:avLst/>
          </a:prstGeom>
        </p:spPr>
      </p:pic>
    </p:spTree>
    <p:extLst>
      <p:ext uri="{BB962C8B-B14F-4D97-AF65-F5344CB8AC3E}">
        <p14:creationId xmlns:p14="http://schemas.microsoft.com/office/powerpoint/2010/main" val="311059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Agenda</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p:spPr>
      </p:pic>
      <p:sp>
        <p:nvSpPr>
          <p:cNvPr id="5" name="TextBox 4"/>
          <p:cNvSpPr txBox="1"/>
          <p:nvPr/>
        </p:nvSpPr>
        <p:spPr>
          <a:xfrm>
            <a:off x="604866" y="1340768"/>
            <a:ext cx="6961778" cy="2246769"/>
          </a:xfrm>
          <a:prstGeom prst="rect">
            <a:avLst/>
          </a:prstGeom>
          <a:noFill/>
        </p:spPr>
        <p:txBody>
          <a:bodyPr wrap="none" rtlCol="0">
            <a:spAutoFit/>
          </a:bodyPr>
          <a:lstStyle/>
          <a:p>
            <a:pPr marL="285750" indent="-285750">
              <a:buFontTx/>
              <a:buChar char="-"/>
            </a:pPr>
            <a:r>
              <a:rPr lang="en-CA" sz="2800" dirty="0"/>
              <a:t>Review of recent wildfire seasons</a:t>
            </a:r>
          </a:p>
          <a:p>
            <a:pPr marL="285750" indent="-285750">
              <a:buFontTx/>
              <a:buChar char="-"/>
            </a:pPr>
            <a:r>
              <a:rPr lang="en-CA" sz="2800" dirty="0"/>
              <a:t>Wildfires in B.C.</a:t>
            </a:r>
          </a:p>
          <a:p>
            <a:pPr marL="285750" indent="-285750">
              <a:buFontTx/>
              <a:buChar char="-"/>
            </a:pPr>
            <a:r>
              <a:rPr lang="en-CA" sz="2800" dirty="0"/>
              <a:t>Role of FireSmart</a:t>
            </a:r>
          </a:p>
          <a:p>
            <a:pPr marL="285750" indent="-285750">
              <a:buFontTx/>
              <a:buChar char="-"/>
            </a:pPr>
            <a:r>
              <a:rPr lang="en-CA" sz="2800" dirty="0"/>
              <a:t>FireSmart Community Recognition program</a:t>
            </a:r>
          </a:p>
          <a:p>
            <a:pPr marL="285750" indent="-285750">
              <a:buFontTx/>
              <a:buChar char="-"/>
            </a:pPr>
            <a:r>
              <a:rPr lang="en-CA" sz="2800" dirty="0"/>
              <a:t>FireSmart BC</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3614755"/>
            <a:ext cx="9144000" cy="324324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7023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FireSmart BC</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227983"/>
          </a:xfrm>
          <a:prstGeom prst="rect">
            <a:avLst/>
          </a:prstGeom>
        </p:spPr>
      </p:pic>
    </p:spTree>
    <p:extLst>
      <p:ext uri="{BB962C8B-B14F-4D97-AF65-F5344CB8AC3E}">
        <p14:creationId xmlns:p14="http://schemas.microsoft.com/office/powerpoint/2010/main" val="230372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03091"/>
            <a:ext cx="9144000" cy="265491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CA">
              <a:solidFill>
                <a:prstClr val="white"/>
              </a:solidFill>
            </a:endParaRPr>
          </a:p>
        </p:txBody>
      </p:sp>
      <p:sp>
        <p:nvSpPr>
          <p:cNvPr id="10" name="TextBox 9"/>
          <p:cNvSpPr txBox="1"/>
          <p:nvPr/>
        </p:nvSpPr>
        <p:spPr>
          <a:xfrm>
            <a:off x="395536" y="1268760"/>
            <a:ext cx="8280920" cy="2862322"/>
          </a:xfrm>
          <a:prstGeom prst="rect">
            <a:avLst/>
          </a:prstGeom>
          <a:noFill/>
        </p:spPr>
        <p:txBody>
          <a:bodyPr wrap="square" rtlCol="0">
            <a:spAutoFit/>
          </a:bodyPr>
          <a:lstStyle/>
          <a:p>
            <a:pPr defTabSz="457200"/>
            <a:r>
              <a:rPr lang="en-US" b="1" dirty="0">
                <a:solidFill>
                  <a:prstClr val="black"/>
                </a:solidFill>
              </a:rPr>
              <a:t>Membership: </a:t>
            </a:r>
          </a:p>
          <a:p>
            <a:pPr marL="171450" indent="-171450" defTabSz="457200">
              <a:buClr>
                <a:srgbClr val="FFCC00"/>
              </a:buClr>
              <a:buFont typeface="Arial" panose="020B0604020202020204" pitchFamily="34" charset="0"/>
              <a:buChar char="•"/>
            </a:pPr>
            <a:r>
              <a:rPr lang="en-CA" dirty="0">
                <a:solidFill>
                  <a:prstClr val="black"/>
                </a:solidFill>
              </a:rPr>
              <a:t>Ministry of Forests, Lands, Natural Resource Operations and Rural Development, as represented by the BC Wildfire Service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Office of the Fire Commissioner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Union of B.C. Municipalities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Fire Chiefs’ Association  of B.C.</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Emergency Management BC </a:t>
            </a:r>
            <a:endParaRPr lang="en-US" dirty="0">
              <a:solidFill>
                <a:prstClr val="black"/>
              </a:solidFill>
            </a:endParaRPr>
          </a:p>
          <a:p>
            <a:pPr marL="171450" indent="-171450" defTabSz="457200">
              <a:buClr>
                <a:srgbClr val="FFCC00"/>
              </a:buClr>
              <a:buFont typeface="Arial" panose="020B0604020202020204" pitchFamily="34" charset="0"/>
              <a:buChar char="•"/>
            </a:pPr>
            <a:r>
              <a:rPr lang="en-CA" dirty="0">
                <a:solidFill>
                  <a:prstClr val="black"/>
                </a:solidFill>
              </a:rPr>
              <a:t>Forest Enhancement Society of B.C.  </a:t>
            </a:r>
            <a:endParaRPr lang="en-US" dirty="0">
              <a:solidFill>
                <a:prstClr val="black"/>
              </a:solidFill>
            </a:endParaRPr>
          </a:p>
          <a:p>
            <a:pPr marL="171450" indent="-171450" defTabSz="457200">
              <a:buClr>
                <a:srgbClr val="FFCC00"/>
              </a:buClr>
              <a:buFont typeface="Arial" panose="020B0604020202020204" pitchFamily="34" charset="0"/>
              <a:buChar char="•"/>
            </a:pPr>
            <a:r>
              <a:rPr lang="en-US" dirty="0">
                <a:solidFill>
                  <a:prstClr val="black"/>
                </a:solidFill>
              </a:rPr>
              <a:t>First Nations’ Emergency Services Society of B.C. </a:t>
            </a:r>
          </a:p>
          <a:p>
            <a:pPr marL="171450" indent="-171450" defTabSz="457200">
              <a:buClr>
                <a:srgbClr val="FFCC00"/>
              </a:buClr>
              <a:buFont typeface="Arial" panose="020B0604020202020204" pitchFamily="34" charset="0"/>
              <a:buChar char="•"/>
            </a:pPr>
            <a:r>
              <a:rPr lang="en-US" dirty="0">
                <a:solidFill>
                  <a:prstClr val="black"/>
                </a:solidFill>
              </a:rPr>
              <a:t>FireSmart Canada</a:t>
            </a:r>
          </a:p>
        </p:txBody>
      </p:sp>
      <p:pic>
        <p:nvPicPr>
          <p:cNvPr id="12" name="Picture 11"/>
          <p:cNvPicPr/>
          <p:nvPr/>
        </p:nvPicPr>
        <p:blipFill>
          <a:blip r:embed="rId3">
            <a:extLst>
              <a:ext uri="{28A0092B-C50C-407E-A947-70E740481C1C}">
                <a14:useLocalDpi xmlns:a14="http://schemas.microsoft.com/office/drawing/2010/main"/>
              </a:ext>
            </a:extLst>
          </a:blip>
          <a:srcRect/>
          <a:stretch>
            <a:fillRect/>
          </a:stretch>
        </p:blipFill>
        <p:spPr bwMode="auto">
          <a:xfrm>
            <a:off x="1475656" y="4293096"/>
            <a:ext cx="3729229" cy="824666"/>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a:ext>
            </a:extLst>
          </a:blip>
          <a:srcRect/>
          <a:stretch>
            <a:fillRect/>
          </a:stretch>
        </p:blipFill>
        <p:spPr bwMode="auto">
          <a:xfrm>
            <a:off x="740404" y="5877272"/>
            <a:ext cx="2155508" cy="903426"/>
          </a:xfrm>
          <a:prstGeom prst="rect">
            <a:avLst/>
          </a:prstGeom>
          <a:noFill/>
          <a:ln>
            <a:noFill/>
          </a:ln>
        </p:spPr>
      </p:pic>
      <p:pic>
        <p:nvPicPr>
          <p:cNvPr id="16" name="Picture 15"/>
          <p:cNvPicPr/>
          <p:nvPr/>
        </p:nvPicPr>
        <p:blipFill>
          <a:blip r:embed="rId5" cstate="print">
            <a:extLst>
              <a:ext uri="{28A0092B-C50C-407E-A947-70E740481C1C}">
                <a14:useLocalDpi xmlns:a14="http://schemas.microsoft.com/office/drawing/2010/main"/>
              </a:ext>
            </a:extLst>
          </a:blip>
          <a:stretch>
            <a:fillRect/>
          </a:stretch>
        </p:blipFill>
        <p:spPr>
          <a:xfrm>
            <a:off x="231428" y="4437112"/>
            <a:ext cx="1082744" cy="1302787"/>
          </a:xfrm>
          <a:prstGeom prst="rect">
            <a:avLst/>
          </a:prstGeom>
        </p:spPr>
      </p:pic>
      <p:pic>
        <p:nvPicPr>
          <p:cNvPr id="17" name="Picture 16"/>
          <p:cNvPicPr/>
          <p:nvPr/>
        </p:nvPicPr>
        <p:blipFill rotWithShape="1">
          <a:blip r:embed="rId6" cstate="print">
            <a:extLst>
              <a:ext uri="{28A0092B-C50C-407E-A947-70E740481C1C}">
                <a14:useLocalDpi xmlns:a14="http://schemas.microsoft.com/office/drawing/2010/main"/>
              </a:ext>
            </a:extLst>
          </a:blip>
          <a:srcRect/>
          <a:stretch/>
        </p:blipFill>
        <p:spPr bwMode="auto">
          <a:xfrm>
            <a:off x="5743359" y="4606413"/>
            <a:ext cx="3293137" cy="838811"/>
          </a:xfrm>
          <a:prstGeom prst="rect">
            <a:avLst/>
          </a:prstGeom>
          <a:noFill/>
          <a:ln>
            <a:noFill/>
          </a:ln>
        </p:spPr>
      </p:pic>
      <p:pic>
        <p:nvPicPr>
          <p:cNvPr id="18" name="Picture 17"/>
          <p:cNvPicPr/>
          <p:nvPr/>
        </p:nvPicPr>
        <p:blipFill>
          <a:blip r:embed="rId7">
            <a:extLst>
              <a:ext uri="{28A0092B-C50C-407E-A947-70E740481C1C}">
                <a14:useLocalDpi xmlns:a14="http://schemas.microsoft.com/office/drawing/2010/main"/>
              </a:ext>
            </a:extLst>
          </a:blip>
          <a:srcRect/>
          <a:stretch>
            <a:fillRect/>
          </a:stretch>
        </p:blipFill>
        <p:spPr bwMode="auto">
          <a:xfrm>
            <a:off x="3009346" y="5393059"/>
            <a:ext cx="1034844" cy="1123029"/>
          </a:xfrm>
          <a:prstGeom prst="rect">
            <a:avLst/>
          </a:prstGeom>
          <a:noFill/>
          <a:ln>
            <a:noFill/>
          </a:ln>
        </p:spPr>
      </p:pic>
      <p:pic>
        <p:nvPicPr>
          <p:cNvPr id="19" name="Picture 18" descr="Image result for embc logo"/>
          <p:cNvPicPr/>
          <p:nvPr/>
        </p:nvPicPr>
        <p:blipFill rotWithShape="1">
          <a:blip r:embed="rId8" cstate="print">
            <a:extLst>
              <a:ext uri="{28A0092B-C50C-407E-A947-70E740481C1C}">
                <a14:useLocalDpi xmlns:a14="http://schemas.microsoft.com/office/drawing/2010/main"/>
              </a:ext>
            </a:extLst>
          </a:blip>
          <a:srcRect/>
          <a:stretch/>
        </p:blipFill>
        <p:spPr bwMode="auto">
          <a:xfrm>
            <a:off x="5773599" y="5661248"/>
            <a:ext cx="3142210" cy="831638"/>
          </a:xfrm>
          <a:prstGeom prst="rect">
            <a:avLst/>
          </a:prstGeom>
          <a:noFill/>
        </p:spPr>
      </p:pic>
      <p:pic>
        <p:nvPicPr>
          <p:cNvPr id="20" name="Picture 19"/>
          <p:cNvPicPr/>
          <p:nvPr/>
        </p:nvPicPr>
        <p:blipFill rotWithShape="1">
          <a:blip r:embed="rId9" cstate="print">
            <a:extLst>
              <a:ext uri="{28A0092B-C50C-407E-A947-70E740481C1C}">
                <a14:useLocalDpi xmlns:a14="http://schemas.microsoft.com/office/drawing/2010/main"/>
              </a:ext>
            </a:extLst>
          </a:blip>
          <a:srcRect/>
          <a:stretch/>
        </p:blipFill>
        <p:spPr>
          <a:xfrm>
            <a:off x="4281776" y="5229200"/>
            <a:ext cx="1278130" cy="1495202"/>
          </a:xfrm>
          <a:prstGeom prst="rect">
            <a:avLst/>
          </a:prstGeom>
        </p:spPr>
      </p:pic>
      <p:sp>
        <p:nvSpPr>
          <p:cNvPr id="14"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t>The BC FireSmart Committee</a:t>
            </a:r>
          </a:p>
        </p:txBody>
      </p:sp>
      <p:pic>
        <p:nvPicPr>
          <p:cNvPr id="21" name="Content Placeholder 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406336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1268760"/>
            <a:ext cx="8280920" cy="2031325"/>
          </a:xfrm>
          <a:prstGeom prst="rect">
            <a:avLst/>
          </a:prstGeom>
          <a:noFill/>
        </p:spPr>
        <p:txBody>
          <a:bodyPr wrap="square" rtlCol="0">
            <a:spAutoFit/>
          </a:bodyPr>
          <a:lstStyle/>
          <a:p>
            <a:pPr defTabSz="457200"/>
            <a:r>
              <a:rPr lang="en-CA" dirty="0">
                <a:solidFill>
                  <a:prstClr val="black"/>
                </a:solidFill>
              </a:rPr>
              <a:t>The B.C. FireSmart Committee works to collaboratively maintain and improve the delivery of the BC FireSmart program by ensuring alignment with the seven FireSmart disciplines, to better support wildfire preparedness, prevention and mitigation in B.C. </a:t>
            </a:r>
          </a:p>
          <a:p>
            <a:pPr defTabSz="457200"/>
            <a:r>
              <a:rPr lang="en-CA" dirty="0">
                <a:solidFill>
                  <a:prstClr val="black"/>
                </a:solidFill>
              </a:rPr>
              <a:t> </a:t>
            </a:r>
          </a:p>
          <a:p>
            <a:pPr defTabSz="457200"/>
            <a:r>
              <a:rPr lang="en-CA" dirty="0">
                <a:solidFill>
                  <a:prstClr val="black"/>
                </a:solidFill>
              </a:rPr>
              <a:t>In meeting their purpose, they commit to aligning with FireSmart Canada, developing an annual work plan and budget, and providing stakeholders and interested parties with one governing agency for FireSmart in B.C.</a:t>
            </a:r>
          </a:p>
        </p:txBody>
      </p:sp>
      <p:pic>
        <p:nvPicPr>
          <p:cNvPr id="6" name="Picture 5" descr="Miniature Village Photo"/>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3593993"/>
            <a:ext cx="9165811" cy="333050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t>Committee purpose</a:t>
            </a:r>
          </a:p>
        </p:txBody>
      </p:sp>
      <p:pic>
        <p:nvPicPr>
          <p:cNvPr id="11"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3205355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www.FireSmartBC.ca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08720"/>
            <a:ext cx="9121777"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589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6976" y="2709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600" dirty="0">
                <a:solidFill>
                  <a:prstClr val="black"/>
                </a:solidFill>
              </a:rPr>
              <a:t>FireSmart resources</a:t>
            </a:r>
          </a:p>
        </p:txBody>
      </p:sp>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pic>
        <p:nvPicPr>
          <p:cNvPr id="6" name="Content Placeholder 4" descr="A screenshot of a cell phone&#10;&#10;Description generated with very high confidence">
            <a:extLst>
              <a:ext uri="{FF2B5EF4-FFF2-40B4-BE49-F238E27FC236}">
                <a16:creationId xmlns:a16="http://schemas.microsoft.com/office/drawing/2014/main" id="{0BC6D1BD-0B92-4DB9-87FE-9C03F8DBF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32" y="1186754"/>
            <a:ext cx="7617336" cy="5602700"/>
          </a:xfrm>
          <a:prstGeom prst="rect">
            <a:avLst/>
          </a:prstGeom>
        </p:spPr>
      </p:pic>
    </p:spTree>
    <p:extLst>
      <p:ext uri="{BB962C8B-B14F-4D97-AF65-F5344CB8AC3E}">
        <p14:creationId xmlns:p14="http://schemas.microsoft.com/office/powerpoint/2010/main" val="175325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Contact information</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3123"/>
            <a:ext cx="9180512" cy="5127173"/>
          </a:xfrm>
          <a:prstGeom prst="rect">
            <a:avLst/>
          </a:prstGeom>
        </p:spPr>
      </p:pic>
    </p:spTree>
    <p:extLst>
      <p:ext uri="{BB962C8B-B14F-4D97-AF65-F5344CB8AC3E}">
        <p14:creationId xmlns:p14="http://schemas.microsoft.com/office/powerpoint/2010/main" val="310292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3041" y="5112771"/>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prstClr val="white"/>
                </a:solidFill>
              </a:rPr>
              <a:t>Questions</a:t>
            </a:r>
          </a:p>
        </p:txBody>
      </p:sp>
      <p:pic>
        <p:nvPicPr>
          <p:cNvPr id="4" name="Picture 2" descr="burn, burning, fire">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1"/>
            <a:ext cx="9143999" cy="5188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kwinter\AppData\Local\Microsoft\Windows\Temporary Internet Files\Content.Outlook\KZT6WE1H\BCFSC_logo_v01_dark.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5616" y="533244"/>
            <a:ext cx="6480720" cy="41217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37312"/>
            <a:ext cx="9135683" cy="461665"/>
          </a:xfrm>
          <a:prstGeom prst="rect">
            <a:avLst/>
          </a:prstGeom>
          <a:noFill/>
        </p:spPr>
        <p:txBody>
          <a:bodyPr wrap="square" rtlCol="0">
            <a:spAutoFit/>
          </a:bodyPr>
          <a:lstStyle/>
          <a:p>
            <a:pPr algn="ctr"/>
            <a:r>
              <a:rPr lang="en-CA" sz="2400" dirty="0">
                <a:solidFill>
                  <a:schemeClr val="bg1"/>
                </a:solidFill>
              </a:rPr>
              <a:t>FireSmart is a registered trademark of Partners in Protection</a:t>
            </a:r>
          </a:p>
        </p:txBody>
      </p:sp>
    </p:spTree>
    <p:extLst>
      <p:ext uri="{BB962C8B-B14F-4D97-AF65-F5344CB8AC3E}">
        <p14:creationId xmlns:p14="http://schemas.microsoft.com/office/powerpoint/2010/main" val="316345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Review of recent wildfire seasons</a:t>
            </a:r>
          </a:p>
        </p:txBody>
      </p:sp>
      <p:pic>
        <p:nvPicPr>
          <p:cNvPr id="6" name="Picture Placeholder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9144000" cy="5205600"/>
          </a:xfrm>
          <a:prstGeom prst="rect">
            <a:avLst/>
          </a:prstGeom>
        </p:spPr>
      </p:pic>
    </p:spTree>
    <p:extLst>
      <p:ext uri="{BB962C8B-B14F-4D97-AF65-F5344CB8AC3E}">
        <p14:creationId xmlns:p14="http://schemas.microsoft.com/office/powerpoint/2010/main" val="99218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4"/>
            <a:ext cx="9159619" cy="4296569"/>
          </a:xfrm>
          <a:prstGeom prst="rect">
            <a:avLst/>
          </a:prstGeom>
        </p:spPr>
      </p:pic>
      <p:sp>
        <p:nvSpPr>
          <p:cNvPr id="3" name="Content Placeholder 2"/>
          <p:cNvSpPr>
            <a:spLocks noGrp="1"/>
          </p:cNvSpPr>
          <p:nvPr>
            <p:ph idx="1"/>
          </p:nvPr>
        </p:nvSpPr>
        <p:spPr>
          <a:xfrm>
            <a:off x="472819" y="4437112"/>
            <a:ext cx="8229600" cy="2260848"/>
          </a:xfrm>
        </p:spPr>
        <p:txBody>
          <a:bodyPr/>
          <a:lstStyle/>
          <a:p>
            <a:pPr marL="0" indent="0" algn="ctr">
              <a:buNone/>
            </a:pPr>
            <a:r>
              <a:rPr lang="en-CA" b="1" dirty="0"/>
              <a:t>1.22 million hectares </a:t>
            </a:r>
            <a:r>
              <a:rPr lang="en-CA" dirty="0"/>
              <a:t>of land burned by 1,347 wildfires in 2017</a:t>
            </a:r>
          </a:p>
          <a:p>
            <a:pPr marL="0" indent="0" algn="ctr">
              <a:buNone/>
            </a:pPr>
            <a:r>
              <a:rPr lang="en-CA" b="1" dirty="0"/>
              <a:t>1.34 million hectares </a:t>
            </a:r>
            <a:r>
              <a:rPr lang="en-CA" dirty="0"/>
              <a:t>of land burned by 2,068 wildfires in 2018</a:t>
            </a:r>
          </a:p>
          <a:p>
            <a:endParaRPr lang="en-CA"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Tree>
    <p:extLst>
      <p:ext uri="{BB962C8B-B14F-4D97-AF65-F5344CB8AC3E}">
        <p14:creationId xmlns:p14="http://schemas.microsoft.com/office/powerpoint/2010/main" val="83237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I:\Information - Media\2018\01 - Best Photos\Ft St James smoke August 16 2018 2.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24128" y="-32860"/>
            <a:ext cx="3419872" cy="689759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68144" y="332656"/>
            <a:ext cx="2933010" cy="720080"/>
          </a:xfrm>
          <a:prstGeom prst="rect">
            <a:avLst/>
          </a:prstGeom>
        </p:spPr>
      </p:pic>
      <p:sp>
        <p:nvSpPr>
          <p:cNvPr id="7" name="Title 1"/>
          <p:cNvSpPr>
            <a:spLocks noGrp="1"/>
          </p:cNvSpPr>
          <p:nvPr>
            <p:ph type="title"/>
          </p:nvPr>
        </p:nvSpPr>
        <p:spPr>
          <a:xfrm>
            <a:off x="179512" y="274638"/>
            <a:ext cx="8507288" cy="1143000"/>
          </a:xfrm>
        </p:spPr>
        <p:txBody>
          <a:bodyPr>
            <a:normAutofit/>
          </a:bodyPr>
          <a:lstStyle/>
          <a:p>
            <a:pPr algn="l"/>
            <a:r>
              <a:rPr lang="en-CA" dirty="0"/>
              <a:t>Human impact</a:t>
            </a:r>
            <a:br>
              <a:rPr lang="en-CA" dirty="0"/>
            </a:br>
            <a:r>
              <a:rPr lang="en-CA" sz="2000" dirty="0"/>
              <a:t>(statistics courtesy of Emergency Management BC)</a:t>
            </a:r>
          </a:p>
        </p:txBody>
      </p:sp>
      <p:graphicFrame>
        <p:nvGraphicFramePr>
          <p:cNvPr id="8" name="Picture Placeholder 5"/>
          <p:cNvGraphicFramePr>
            <a:graphicFrameLocks/>
          </p:cNvGraphicFramePr>
          <p:nvPr>
            <p:extLst>
              <p:ext uri="{D42A27DB-BD31-4B8C-83A1-F6EECF244321}">
                <p14:modId xmlns:p14="http://schemas.microsoft.com/office/powerpoint/2010/main" val="1397041896"/>
              </p:ext>
            </p:extLst>
          </p:nvPr>
        </p:nvGraphicFramePr>
        <p:xfrm>
          <a:off x="179512" y="1484784"/>
          <a:ext cx="5443985" cy="5197662"/>
        </p:xfrm>
        <a:graphic>
          <a:graphicData uri="http://schemas.openxmlformats.org/drawingml/2006/table">
            <a:tbl>
              <a:tblPr firstRow="1" firstCol="1" bandRow="1">
                <a:tableStyleId>{2D5ABB26-0587-4C30-8999-92F81FD0307C}</a:tableStyleId>
              </a:tblPr>
              <a:tblGrid>
                <a:gridCol w="1814273">
                  <a:extLst>
                    <a:ext uri="{9D8B030D-6E8A-4147-A177-3AD203B41FA5}">
                      <a16:colId xmlns:a16="http://schemas.microsoft.com/office/drawing/2014/main" val="20000"/>
                    </a:ext>
                  </a:extLst>
                </a:gridCol>
                <a:gridCol w="1814856">
                  <a:extLst>
                    <a:ext uri="{9D8B030D-6E8A-4147-A177-3AD203B41FA5}">
                      <a16:colId xmlns:a16="http://schemas.microsoft.com/office/drawing/2014/main" val="20001"/>
                    </a:ext>
                  </a:extLst>
                </a:gridCol>
                <a:gridCol w="1814856">
                  <a:extLst>
                    <a:ext uri="{9D8B030D-6E8A-4147-A177-3AD203B41FA5}">
                      <a16:colId xmlns:a16="http://schemas.microsoft.com/office/drawing/2014/main" val="20002"/>
                    </a:ext>
                  </a:extLst>
                </a:gridCol>
              </a:tblGrid>
              <a:tr h="360040">
                <a:tc>
                  <a:txBody>
                    <a:bodyPr/>
                    <a:lstStyle/>
                    <a:p>
                      <a:pPr algn="ctr">
                        <a:lnSpc>
                          <a:spcPct val="107000"/>
                        </a:lnSpc>
                        <a:spcAft>
                          <a:spcPts val="0"/>
                        </a:spcAft>
                      </a:pPr>
                      <a:r>
                        <a:rPr lang="en-CA" sz="1800" dirty="0">
                          <a:solidFill>
                            <a:schemeClr val="tx1"/>
                          </a:solidFill>
                          <a:effectLst/>
                        </a:rPr>
                        <a:t> </a:t>
                      </a:r>
                      <a:endParaRPr lang="en-CA" sz="1800" dirty="0">
                        <a:solidFill>
                          <a:schemeClr val="tx1"/>
                        </a:solidFill>
                        <a:effectLst/>
                        <a:latin typeface="Calibri"/>
                        <a:ea typeface="Calibri"/>
                        <a:cs typeface="Times New Roman"/>
                      </a:endParaRP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800" b="1" dirty="0">
                          <a:solidFill>
                            <a:schemeClr val="tx1"/>
                          </a:solidFill>
                          <a:effectLst/>
                        </a:rPr>
                        <a:t>2017</a:t>
                      </a: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CA" sz="1800" b="1" dirty="0">
                          <a:solidFill>
                            <a:schemeClr val="tx1"/>
                          </a:solidFill>
                          <a:effectLst/>
                        </a:rPr>
                        <a:t>2018</a:t>
                      </a:r>
                    </a:p>
                  </a:txBody>
                  <a:tcPr marL="36087" marR="3608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4700">
                <a:tc>
                  <a:txBody>
                    <a:bodyPr/>
                    <a:lstStyle/>
                    <a:p>
                      <a:pPr algn="l">
                        <a:lnSpc>
                          <a:spcPct val="107000"/>
                        </a:lnSpc>
                        <a:spcAft>
                          <a:spcPts val="0"/>
                        </a:spcAft>
                      </a:pPr>
                      <a:r>
                        <a:rPr lang="en-CA" sz="1800" b="1" dirty="0">
                          <a:solidFill>
                            <a:schemeClr val="tx1"/>
                          </a:solidFill>
                          <a:effectLst/>
                        </a:rPr>
                        <a:t>EVACUATION ORDERS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120</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66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extLst>
                  <a:ext uri="{0D108BD9-81ED-4DB2-BD59-A6C34878D82A}">
                    <a16:rowId xmlns:a16="http://schemas.microsoft.com/office/drawing/2014/main" val="10001"/>
                  </a:ext>
                </a:extLst>
              </a:tr>
              <a:tr h="546100">
                <a:tc>
                  <a:txBody>
                    <a:bodyPr/>
                    <a:lstStyle/>
                    <a:p>
                      <a:pPr algn="l">
                        <a:lnSpc>
                          <a:spcPct val="107000"/>
                        </a:lnSpc>
                        <a:spcAft>
                          <a:spcPts val="0"/>
                        </a:spcAft>
                      </a:pPr>
                      <a:r>
                        <a:rPr lang="en-CA" sz="1800" b="1" dirty="0">
                          <a:solidFill>
                            <a:schemeClr val="tx1"/>
                          </a:solidFill>
                          <a:effectLst/>
                        </a:rPr>
                        <a:t>EVACUATION ALERTS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166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124</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49300">
                <a:tc>
                  <a:txBody>
                    <a:bodyPr/>
                    <a:lstStyle/>
                    <a:p>
                      <a:pPr algn="l">
                        <a:lnSpc>
                          <a:spcPct val="107000"/>
                        </a:lnSpc>
                        <a:spcAft>
                          <a:spcPts val="0"/>
                        </a:spcAft>
                      </a:pPr>
                      <a:r>
                        <a:rPr lang="en-CA" sz="1800" b="1" dirty="0">
                          <a:solidFill>
                            <a:schemeClr val="tx1"/>
                          </a:solidFill>
                          <a:effectLst/>
                        </a:rPr>
                        <a:t>PROPERTIES ON ORDER</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18,737</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tc>
                  <a:txBody>
                    <a:bodyPr/>
                    <a:lstStyle/>
                    <a:p>
                      <a:pPr algn="ctr">
                        <a:lnSpc>
                          <a:spcPct val="107000"/>
                        </a:lnSpc>
                        <a:spcAft>
                          <a:spcPts val="0"/>
                        </a:spcAft>
                      </a:pPr>
                      <a:r>
                        <a:rPr lang="en-CA" sz="1800" dirty="0">
                          <a:solidFill>
                            <a:schemeClr val="tx1"/>
                          </a:solidFill>
                          <a:effectLst/>
                        </a:rPr>
                        <a:t>2,211</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5098"/>
                      </a:srgbClr>
                    </a:solidFill>
                  </a:tcPr>
                </a:tc>
                <a:extLst>
                  <a:ext uri="{0D108BD9-81ED-4DB2-BD59-A6C34878D82A}">
                    <a16:rowId xmlns:a16="http://schemas.microsoft.com/office/drawing/2014/main" val="10003"/>
                  </a:ext>
                </a:extLst>
              </a:tr>
              <a:tr h="711200">
                <a:tc>
                  <a:txBody>
                    <a:bodyPr/>
                    <a:lstStyle/>
                    <a:p>
                      <a:pPr algn="l">
                        <a:lnSpc>
                          <a:spcPct val="107000"/>
                        </a:lnSpc>
                        <a:spcAft>
                          <a:spcPts val="0"/>
                        </a:spcAft>
                      </a:pPr>
                      <a:r>
                        <a:rPr lang="en-CA" sz="1800" b="1" dirty="0">
                          <a:solidFill>
                            <a:schemeClr val="tx1"/>
                          </a:solidFill>
                          <a:effectLst/>
                        </a:rPr>
                        <a:t>PROPERTIES ON ALERT</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10,656</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lnSpc>
                          <a:spcPct val="107000"/>
                        </a:lnSpc>
                        <a:spcAft>
                          <a:spcPts val="0"/>
                        </a:spcAft>
                      </a:pPr>
                      <a:r>
                        <a:rPr lang="en-CA" sz="1800" dirty="0">
                          <a:solidFill>
                            <a:schemeClr val="tx1"/>
                          </a:solidFill>
                          <a:effectLst/>
                        </a:rPr>
                        <a:t>17,939</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74700">
                <a:tc>
                  <a:txBody>
                    <a:bodyPr/>
                    <a:lstStyle/>
                    <a:p>
                      <a:pPr algn="l">
                        <a:lnSpc>
                          <a:spcPct val="107000"/>
                        </a:lnSpc>
                        <a:spcAft>
                          <a:spcPts val="0"/>
                        </a:spcAft>
                      </a:pPr>
                      <a:r>
                        <a:rPr lang="en-CA" sz="1800" b="1" dirty="0">
                          <a:solidFill>
                            <a:schemeClr val="tx1"/>
                          </a:solidFill>
                          <a:effectLst/>
                        </a:rPr>
                        <a:t>EMERGENCY SOCIAL SERVICE RECIPIENTS</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tc>
                  <a:txBody>
                    <a:bodyPr/>
                    <a:lstStyle/>
                    <a:p>
                      <a:pPr algn="ctr">
                        <a:lnSpc>
                          <a:spcPct val="107000"/>
                        </a:lnSpc>
                        <a:spcAft>
                          <a:spcPts val="0"/>
                        </a:spcAft>
                      </a:pPr>
                      <a:r>
                        <a:rPr lang="en-CA" sz="1800" dirty="0">
                          <a:solidFill>
                            <a:schemeClr val="tx1"/>
                          </a:solidFill>
                          <a:effectLst/>
                        </a:rPr>
                        <a:t>NOT AVAILABLE </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tc>
                  <a:txBody>
                    <a:bodyPr/>
                    <a:lstStyle/>
                    <a:p>
                      <a:pPr algn="ctr">
                        <a:lnSpc>
                          <a:spcPct val="107000"/>
                        </a:lnSpc>
                        <a:spcAft>
                          <a:spcPts val="0"/>
                        </a:spcAft>
                      </a:pPr>
                      <a:r>
                        <a:rPr lang="en-CA" sz="1800" dirty="0">
                          <a:solidFill>
                            <a:schemeClr val="tx1"/>
                          </a:solidFill>
                          <a:effectLst/>
                        </a:rPr>
                        <a:t>5,482</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4F81BD">
                        <a:alpha val="24706"/>
                      </a:srgbClr>
                    </a:solidFill>
                  </a:tcPr>
                </a:tc>
                <a:extLst>
                  <a:ext uri="{0D108BD9-81ED-4DB2-BD59-A6C34878D82A}">
                    <a16:rowId xmlns:a16="http://schemas.microsoft.com/office/drawing/2014/main" val="10005"/>
                  </a:ext>
                </a:extLst>
              </a:tr>
              <a:tr h="939800">
                <a:tc>
                  <a:txBody>
                    <a:bodyPr/>
                    <a:lstStyle/>
                    <a:p>
                      <a:pPr algn="l">
                        <a:lnSpc>
                          <a:spcPct val="107000"/>
                        </a:lnSpc>
                        <a:spcAft>
                          <a:spcPts val="0"/>
                        </a:spcAft>
                      </a:pPr>
                      <a:r>
                        <a:rPr lang="en-CA" sz="1800" b="1" dirty="0">
                          <a:solidFill>
                            <a:schemeClr val="tx1"/>
                          </a:solidFill>
                          <a:effectLst/>
                        </a:rPr>
                        <a:t>TOTAL DAYS ON PROVINCIAL STATE OF EMERGENCY</a:t>
                      </a:r>
                      <a:endParaRPr lang="en-CA" sz="1800" b="1"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tc>
                  <a:txBody>
                    <a:bodyPr/>
                    <a:lstStyle/>
                    <a:p>
                      <a:pPr algn="ctr">
                        <a:lnSpc>
                          <a:spcPct val="107000"/>
                        </a:lnSpc>
                        <a:spcAft>
                          <a:spcPts val="0"/>
                        </a:spcAft>
                      </a:pPr>
                      <a:r>
                        <a:rPr lang="en-CA" sz="1800" dirty="0">
                          <a:solidFill>
                            <a:schemeClr val="tx1"/>
                          </a:solidFill>
                          <a:effectLst/>
                        </a:rPr>
                        <a:t>71</a:t>
                      </a:r>
                    </a:p>
                    <a:p>
                      <a:pPr algn="ctr">
                        <a:lnSpc>
                          <a:spcPct val="107000"/>
                        </a:lnSpc>
                        <a:spcAft>
                          <a:spcPts val="0"/>
                        </a:spcAft>
                      </a:pPr>
                      <a:r>
                        <a:rPr lang="en-CA" sz="1800" dirty="0">
                          <a:solidFill>
                            <a:schemeClr val="tx1"/>
                          </a:solidFill>
                          <a:effectLst/>
                        </a:rPr>
                        <a:t>(July 7</a:t>
                      </a:r>
                      <a:r>
                        <a:rPr lang="en-CA" sz="1800" baseline="0" dirty="0">
                          <a:solidFill>
                            <a:schemeClr val="tx1"/>
                          </a:solidFill>
                          <a:effectLst/>
                        </a:rPr>
                        <a:t> to </a:t>
                      </a:r>
                      <a:r>
                        <a:rPr lang="en-CA" sz="1800" dirty="0">
                          <a:solidFill>
                            <a:schemeClr val="tx1"/>
                          </a:solidFill>
                          <a:effectLst/>
                        </a:rPr>
                        <a:t>Sept 15)</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tc>
                  <a:txBody>
                    <a:bodyPr/>
                    <a:lstStyle/>
                    <a:p>
                      <a:pPr algn="ctr">
                        <a:lnSpc>
                          <a:spcPct val="107000"/>
                        </a:lnSpc>
                        <a:spcAft>
                          <a:spcPts val="0"/>
                        </a:spcAft>
                      </a:pPr>
                      <a:r>
                        <a:rPr lang="en-CA" sz="1800" dirty="0">
                          <a:solidFill>
                            <a:schemeClr val="tx1"/>
                          </a:solidFill>
                          <a:effectLst/>
                        </a:rPr>
                        <a:t>24</a:t>
                      </a:r>
                    </a:p>
                    <a:p>
                      <a:pPr algn="ctr">
                        <a:lnSpc>
                          <a:spcPct val="107000"/>
                        </a:lnSpc>
                        <a:spcAft>
                          <a:spcPts val="0"/>
                        </a:spcAft>
                      </a:pPr>
                      <a:r>
                        <a:rPr lang="en-CA" sz="1800" dirty="0">
                          <a:solidFill>
                            <a:schemeClr val="tx1"/>
                          </a:solidFill>
                          <a:effectLst/>
                        </a:rPr>
                        <a:t>(Aug 15</a:t>
                      </a:r>
                      <a:r>
                        <a:rPr lang="en-CA" sz="1800" baseline="0" dirty="0">
                          <a:solidFill>
                            <a:schemeClr val="tx1"/>
                          </a:solidFill>
                          <a:effectLst/>
                        </a:rPr>
                        <a:t> to </a:t>
                      </a:r>
                      <a:r>
                        <a:rPr lang="en-CA" sz="1800" dirty="0">
                          <a:solidFill>
                            <a:schemeClr val="tx1"/>
                          </a:solidFill>
                          <a:effectLst/>
                        </a:rPr>
                        <a:t>Sept 7)</a:t>
                      </a:r>
                      <a:endParaRPr lang="en-CA" sz="1800" dirty="0">
                        <a:solidFill>
                          <a:schemeClr val="tx1"/>
                        </a:solidFill>
                        <a:effectLst/>
                        <a:latin typeface="Calibri"/>
                        <a:ea typeface="Calibri"/>
                        <a:cs typeface="Times New Roman"/>
                      </a:endParaRPr>
                    </a:p>
                  </a:txBody>
                  <a:tcPr marL="36087" marR="36087" marT="0" marB="0" anchor="ctr">
                    <a:lnT w="12700" cap="flat" cmpd="sng" algn="ctr">
                      <a:solidFill>
                        <a:schemeClr val="accent1">
                          <a:lumMod val="75000"/>
                        </a:schemeClr>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013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2" descr="\\WildfireGeo.bcgov\Geomatics$\FireSeasonWork\2018\HQ_Victoria\MR_02_2018_Provincial_Perimeter_Overview\Outputs\Maps\18 MR02 MAP 2018Provincial Perimeter 8x10 2018092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4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4452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bg1"/>
                </a:solidFill>
              </a:rPr>
              <a:t>Wildfires in B.C.</a:t>
            </a:r>
          </a:p>
        </p:txBody>
      </p:sp>
      <p:pic>
        <p:nvPicPr>
          <p:cNvPr id="6" name="Picture 3" descr="L:\HPR\external\!publish\2018 photos for media\RT Transfers\2018 photos for media\20180905_1742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303"/>
            <a:ext cx="9144000" cy="522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5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FP.IDIR.BCGOV\U165\ECATHERA$\Profile\Desktop\Elephant Hill; Jul 23, 2017 (3); RT Edited.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463" y="10750"/>
            <a:ext cx="9160140" cy="4999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7" y="5106598"/>
            <a:ext cx="7200800" cy="173414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cs typeface="Arial" panose="020B0604020202020204" pitchFamily="34" charset="0"/>
              </a:rPr>
              <a:t>B.C. is experiencing a serious and sustained </a:t>
            </a:r>
            <a:r>
              <a:rPr lang="en-CA" sz="2800" dirty="0">
                <a:solidFill>
                  <a:schemeClr val="bg1"/>
                </a:solidFill>
                <a:cs typeface="Arial" panose="020B0604020202020204" pitchFamily="34" charset="0"/>
              </a:rPr>
              <a:t>increase in extreme wildfire behaviour in the </a:t>
            </a:r>
          </a:p>
          <a:p>
            <a:pPr algn="ctr"/>
            <a:r>
              <a:rPr lang="en-CA" sz="2800" b="1" dirty="0">
                <a:solidFill>
                  <a:schemeClr val="bg1"/>
                </a:solidFill>
                <a:cs typeface="Arial" panose="020B0604020202020204" pitchFamily="34" charset="0"/>
              </a:rPr>
              <a:t>Wildland Urban Interface (WUI).</a:t>
            </a:r>
          </a:p>
        </p:txBody>
      </p:sp>
    </p:spTree>
    <p:extLst>
      <p:ext uri="{BB962C8B-B14F-4D97-AF65-F5344CB8AC3E}">
        <p14:creationId xmlns:p14="http://schemas.microsoft.com/office/powerpoint/2010/main" val="287084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3415</Words>
  <Application>Microsoft Macintosh PowerPoint</Application>
  <PresentationFormat>On-screen Show (4:3)</PresentationFormat>
  <Paragraphs>322</Paragraphs>
  <Slides>36</Slides>
  <Notes>36</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36</vt:i4>
      </vt:variant>
    </vt:vector>
  </HeadingPairs>
  <TitlesOfParts>
    <vt:vector size="57" baseType="lpstr">
      <vt:lpstr>Arial</vt:lpstr>
      <vt:lpstr>Arial Black</vt:lpstr>
      <vt:lpstr>Calibri</vt:lpstr>
      <vt:lpstr>Wingdings</vt:lpstr>
      <vt:lpstr>Office Theme</vt:lpstr>
      <vt:lpstr>1_Office Theme</vt:lpstr>
      <vt:lpstr>2_Office Theme</vt:lpstr>
      <vt:lpstr>3_Office Theme</vt:lpstr>
      <vt:lpstr>4_Office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5_Office Theme</vt:lpstr>
      <vt:lpstr>15_Office Theme</vt:lpstr>
      <vt:lpstr>16_Office Theme</vt:lpstr>
      <vt:lpstr>PowerPoint Presentation</vt:lpstr>
      <vt:lpstr>It’s time to get FireSmart® about wildfires in B.C.</vt:lpstr>
      <vt:lpstr>Agenda</vt:lpstr>
      <vt:lpstr>PowerPoint Presentation</vt:lpstr>
      <vt:lpstr>PowerPoint Presentation</vt:lpstr>
      <vt:lpstr>Human impact (statistics courtesy of Emergency Management BC)</vt:lpstr>
      <vt:lpstr>PowerPoint Presentation</vt:lpstr>
      <vt:lpstr>PowerPoint Presentation</vt:lpstr>
      <vt:lpstr>PowerPoint Presentation</vt:lpstr>
      <vt:lpstr>Wildland Urban Interface</vt:lpstr>
      <vt:lpstr>What is a WUI fire?</vt:lpstr>
      <vt:lpstr>WUI Disaster Sequence</vt:lpstr>
      <vt:lpstr>PowerPoint Presentation</vt:lpstr>
      <vt:lpstr>PowerPoint Presentation</vt:lpstr>
      <vt:lpstr>The seven disciplines</vt:lpstr>
      <vt:lpstr>Why should I care?</vt:lpstr>
      <vt:lpstr>PowerPoint Presentation</vt:lpstr>
      <vt:lpstr>PowerPoint Presentation</vt:lpstr>
      <vt:lpstr>STRUCTURE IGNITION ZONE</vt:lpstr>
      <vt:lpstr>Non-Combustible Zone</vt:lpstr>
      <vt:lpstr>Non-Combustible Zone</vt:lpstr>
      <vt:lpstr>Zone 1</vt:lpstr>
      <vt:lpstr>Zone 2</vt:lpstr>
      <vt:lpstr>Zone 3</vt:lpstr>
      <vt:lpstr>Homebuilding considerations</vt:lpstr>
      <vt:lpstr>Recommended home roofing materials</vt:lpstr>
      <vt:lpstr>Recommended home siding materials</vt:lpstr>
      <vt:lpstr>PowerPoint Presentation</vt:lpstr>
      <vt:lpstr>Community recognition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Province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Winter, Kelsey FLNR:EX</dc:creator>
  <cp:lastModifiedBy>UBCM Admin</cp:lastModifiedBy>
  <cp:revision>42</cp:revision>
  <dcterms:created xsi:type="dcterms:W3CDTF">2019-04-08T18:15:01Z</dcterms:created>
  <dcterms:modified xsi:type="dcterms:W3CDTF">2020-02-28T23:46:55Z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2758911</vt:lpwstr>
  </property>
  <property fmtid="{D5CDD505-2E9C-101B-9397-08002B2CF9AE}" pid="3" name="NXPowerLiteSettings">
    <vt:lpwstr>C7000400038000</vt:lpwstr>
  </property>
  <property fmtid="{D5CDD505-2E9C-101B-9397-08002B2CF9AE}" pid="4" name="NXPowerLiteVersion">
    <vt:lpwstr>S8.2.3</vt:lpwstr>
  </property>
</Properties>
</file>